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wmf" ContentType="image/x-wmf"/>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9"/>
  </p:notesMasterIdLst>
  <p:sldIdLst>
    <p:sldId id="292" r:id="rId4"/>
    <p:sldId id="566" r:id="rId5"/>
    <p:sldId id="567" r:id="rId6"/>
    <p:sldId id="568" r:id="rId7"/>
    <p:sldId id="443" r:id="rId8"/>
    <p:sldId id="558" r:id="rId10"/>
    <p:sldId id="375" r:id="rId11"/>
    <p:sldId id="492" r:id="rId12"/>
    <p:sldId id="493" r:id="rId13"/>
    <p:sldId id="511" r:id="rId14"/>
    <p:sldId id="496" r:id="rId15"/>
    <p:sldId id="494" r:id="rId16"/>
    <p:sldId id="495" r:id="rId17"/>
    <p:sldId id="497" r:id="rId18"/>
    <p:sldId id="564" r:id="rId19"/>
    <p:sldId id="565" r:id="rId20"/>
    <p:sldId id="376" r:id="rId21"/>
    <p:sldId id="330" r:id="rId22"/>
    <p:sldId id="331" r:id="rId23"/>
    <p:sldId id="332" r:id="rId24"/>
    <p:sldId id="333" r:id="rId25"/>
    <p:sldId id="334" r:id="rId26"/>
    <p:sldId id="335" r:id="rId27"/>
    <p:sldId id="513" r:id="rId28"/>
    <p:sldId id="498" r:id="rId29"/>
    <p:sldId id="336" r:id="rId30"/>
    <p:sldId id="337" r:id="rId31"/>
    <p:sldId id="338" r:id="rId32"/>
    <p:sldId id="339" r:id="rId33"/>
    <p:sldId id="340" r:id="rId34"/>
    <p:sldId id="557" r:id="rId35"/>
    <p:sldId id="445" r:id="rId36"/>
    <p:sldId id="446" r:id="rId37"/>
    <p:sldId id="499" r:id="rId38"/>
    <p:sldId id="479" r:id="rId39"/>
    <p:sldId id="267" r:id="rId40"/>
    <p:sldId id="266" r:id="rId41"/>
    <p:sldId id="562" r:id="rId42"/>
    <p:sldId id="268" r:id="rId43"/>
    <p:sldId id="269" r:id="rId44"/>
    <p:sldId id="480" r:id="rId45"/>
    <p:sldId id="481" r:id="rId46"/>
    <p:sldId id="482" r:id="rId47"/>
    <p:sldId id="560" r:id="rId48"/>
    <p:sldId id="271" r:id="rId49"/>
    <p:sldId id="341" r:id="rId50"/>
    <p:sldId id="448" r:id="rId51"/>
    <p:sldId id="512" r:id="rId52"/>
    <p:sldId id="556" r:id="rId53"/>
    <p:sldId id="555" r:id="rId54"/>
    <p:sldId id="502" r:id="rId55"/>
    <p:sldId id="561" r:id="rId56"/>
    <p:sldId id="503" r:id="rId57"/>
    <p:sldId id="504" r:id="rId58"/>
    <p:sldId id="505" r:id="rId59"/>
    <p:sldId id="506" r:id="rId60"/>
    <p:sldId id="507" r:id="rId61"/>
    <p:sldId id="508" r:id="rId62"/>
    <p:sldId id="509" r:id="rId63"/>
    <p:sldId id="510" r:id="rId64"/>
    <p:sldId id="559" r:id="rId65"/>
    <p:sldId id="563" r:id="rId66"/>
    <p:sldId id="501" r:id="rId67"/>
    <p:sldId id="631" r:id="rId68"/>
    <p:sldId id="630" r:id="rId69"/>
    <p:sldId id="62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49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wmf"/><Relationship Id="rId2" Type="http://schemas.openxmlformats.org/officeDocument/2006/relationships/image" Target="../media/image31.png"/><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2144E-230A-4A95-BB25-BD7304FD4DD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7C0E5-B53F-4CE3-8F9B-694BE81E9B3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fld id="{B66A4176-7DFD-42CC-9B66-CED8EEE3EA91}" type="slidenum">
              <a:rPr kumimoji="0" lang="en-US"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fld>
            <a:endParaRPr kumimoji="0" lang="en-US"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686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ln>
        </p:spPr>
      </p:sp>
      <p:sp>
        <p:nvSpPr>
          <p:cNvPr id="36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pPr>
              <a:buFontTx/>
              <a:buChar char="•"/>
            </a:pPr>
            <a:endParaRPr lang="en-US" altLang="en-US" sz="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Title and Content">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0" name="Google Shape;2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03352" y="949325"/>
            <a:ext cx="9874249" cy="762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438045A7-B1AE-4826-B58D-8255EADC57F0}" type="slidenum">
              <a:rPr lang="en-US" altLang="en-US"/>
            </a:fld>
            <a:r>
              <a:rPr lang="en-US" altLang="en-US"/>
              <a:t> of 9</a:t>
            </a:r>
            <a:endParaRPr lang="en-US" altLang="en-US" sz="140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50E0715C-11BB-4200-80D8-F3AFD128F5C6}"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4" name="Footer Placeholder 3"/>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5" name="Slide Number Placeholder 4"/>
          <p:cNvSpPr>
            <a:spLocks noGrp="1"/>
          </p:cNvSpPr>
          <p:nvPr>
            <p:ph type="sldNum" sz="quarter" idx="12"/>
          </p:nvPr>
        </p:nvSpPr>
        <p:spPr>
          <a:xfrm>
            <a:off x="8737600" y="6248400"/>
            <a:ext cx="2540000" cy="457200"/>
          </a:xfrm>
        </p:spPr>
        <p:txBody>
          <a:bodyPr/>
          <a:lstStyle>
            <a:lvl1pPr>
              <a:defRPr/>
            </a:lvl1pPr>
          </a:lstStyle>
          <a:p>
            <a:fld id="{58F8C721-09DD-4427-B4B7-286F5A9159AB}" type="slidenum">
              <a:rPr lang="en-US" altLang="en-US"/>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72F99DA0-6100-4922-8915-B7D58E2B5408}" type="slidenum">
              <a:rPr lang="en-US" altLang="en-US"/>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0458AF8-42C6-44A9-B9A5-EF649799F744}" type="slidenum">
              <a:rPr lang="en-US" altLang="en-US"/>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A48AEF4-73C6-4513-BB54-609D6979398B}" type="slidenum">
              <a:rPr lang="en-US" altLang="en-US"/>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F5F4E264-4BDF-426A-B864-29337F4B5ABF}" type="slidenum">
              <a:rPr lang="en-US" altLang="en-US"/>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54CCE969-6DB3-4AFB-8D75-52A65DF0004B}" type="slidenum">
              <a:rPr lang="en-US" altLang="en-US"/>
            </a:fld>
            <a:endParaRPr lang="en-U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1B14E36F-B462-4D5E-AB05-C7E29B050E61}" type="slidenum">
              <a:rPr lang="en-US" altLang="en-US"/>
            </a:fld>
            <a:endParaRPr lang="en-US"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7A563E30-F946-4356-BB9F-6559674FA7CD}"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matchingName="Two Content">
  <p:cSld name="Two Content">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2" name="Google Shape;32;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3" name="Google Shape;3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96836BF1-BB66-46E9-8254-7089BE0D004D}" type="slidenum">
              <a:rPr lang="en-US" altLang="en-US"/>
            </a:fld>
            <a:endParaRPr lang="en-US"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0BB6EBDA-9080-439F-990C-7DC7F40AE3CD}" type="slidenum">
              <a:rPr lang="en-US" altLang="en-US"/>
            </a:fld>
            <a:endParaRPr lang="en-US"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CDF1B406-204D-4616-A5EB-B2C0318426BB}" type="slidenum">
              <a:rPr lang="en-US" altLang="en-US"/>
            </a:fld>
            <a:endParaRPr lang="en-US"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564203A4-96A4-4E3A-9D01-0587DB780C12}" type="slidenum">
              <a:rPr lang="en-US" altLang="en-US"/>
            </a:fld>
            <a:endParaRPr lang="en-US"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US"/>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Date Placeholder 5"/>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737600" y="6248400"/>
            <a:ext cx="2540000" cy="457200"/>
          </a:xfrm>
        </p:spPr>
        <p:txBody>
          <a:bodyPr/>
          <a:lstStyle>
            <a:lvl1pPr>
              <a:defRPr/>
            </a:lvl1pPr>
          </a:lstStyle>
          <a:p>
            <a:fld id="{482F6DD6-D78B-4263-8A62-457860B152DB}" type="slidenum">
              <a:rPr lang="en-US" altLang="en-US"/>
            </a:fld>
            <a:endParaRPr lang="en-US"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Date Placeholder 5"/>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737600" y="6248400"/>
            <a:ext cx="2540000" cy="457200"/>
          </a:xfrm>
        </p:spPr>
        <p:txBody>
          <a:bodyPr/>
          <a:lstStyle>
            <a:lvl1pPr>
              <a:defRPr/>
            </a:lvl1pPr>
          </a:lstStyle>
          <a:p>
            <a:fld id="{B4A79CB8-5E36-4B44-BE4E-94F3BC4D4084}" type="slidenum">
              <a:rPr lang="en-US" altLang="en-US"/>
            </a:fld>
            <a:endParaRPr lang="en-US"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609600"/>
            <a:ext cx="10363200" cy="1143000"/>
          </a:xfrm>
        </p:spPr>
        <p:txBody>
          <a:bodyPr/>
          <a:lstStyle/>
          <a:p>
            <a:r>
              <a:rPr lang="en-US"/>
              <a:t>Click to edit Master title style</a:t>
            </a:r>
            <a:endParaRPr lang="en-US"/>
          </a:p>
        </p:txBody>
      </p:sp>
      <p:sp>
        <p:nvSpPr>
          <p:cNvPr id="3" name="Content Placeholder 2"/>
          <p:cNvSpPr>
            <a:spLocks noGrp="1"/>
          </p:cNvSpPr>
          <p:nvPr>
            <p:ph sz="quarter" idx="1"/>
          </p:nvPr>
        </p:nvSpPr>
        <p:spPr>
          <a:xfrm>
            <a:off x="914400" y="1981200"/>
            <a:ext cx="5080000" cy="1981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914400" y="4114800"/>
            <a:ext cx="5080000" cy="1981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4"/>
          </p:nvPr>
        </p:nvSpPr>
        <p:spPr>
          <a:xfrm>
            <a:off x="6197600" y="4114800"/>
            <a:ext cx="5080000" cy="1981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8" name="Footer Placeholder 7"/>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9" name="Slide Number Placeholder 8"/>
          <p:cNvSpPr>
            <a:spLocks noGrp="1"/>
          </p:cNvSpPr>
          <p:nvPr>
            <p:ph type="sldNum" sz="quarter" idx="12"/>
          </p:nvPr>
        </p:nvSpPr>
        <p:spPr>
          <a:xfrm>
            <a:off x="8737600" y="6248400"/>
            <a:ext cx="2540000" cy="457200"/>
          </a:xfrm>
        </p:spPr>
        <p:txBody>
          <a:bodyPr/>
          <a:lstStyle>
            <a:lvl1pPr>
              <a:defRPr/>
            </a:lvl1pPr>
          </a:lstStyle>
          <a:p>
            <a:fld id="{2AD35AAC-A067-41DE-8905-CB78C1A34A83}" type="slidenum">
              <a:rPr lang="en-US" altLang="en-US"/>
            </a:fld>
            <a:endParaRPr lang="en-US"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33B4EF79-B6CD-42F5-8E82-3E02BC5A3CBD}" type="slidenum">
              <a:rPr lang="en-US" altLang="en-US"/>
            </a:fld>
            <a:endParaRPr lang="en-US"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Online Image Placeholder 3"/>
          <p:cNvSpPr>
            <a:spLocks noGrp="1"/>
          </p:cNvSpPr>
          <p:nvPr>
            <p:ph type="clipArt" sz="half" idx="2"/>
          </p:nvPr>
        </p:nvSpPr>
        <p:spPr>
          <a:xfrm>
            <a:off x="6197600" y="1981200"/>
            <a:ext cx="5080000" cy="4114800"/>
          </a:xfr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C3F1E808-D259-46A3-A276-3C75AB50F095}" type="slidenum">
              <a:rPr lang="en-US" altLang="en-US"/>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matchingName="Comparison">
  <p:cSld name="Comparison">
    <p:spTree>
      <p:nvGrpSpPr>
        <p:cNvPr id="1" name="Shape 36"/>
        <p:cNvGrpSpPr/>
        <p:nvPr/>
      </p:nvGrpSpPr>
      <p:grpSpPr>
        <a:xfrm>
          <a:off x="0" y="0"/>
          <a:ext cx="0" cy="0"/>
          <a:chOff x="0" y="0"/>
          <a:chExt cx="0" cy="0"/>
        </a:xfrm>
      </p:grpSpPr>
      <p:sp>
        <p:nvSpPr>
          <p:cNvPr id="37" name="Google Shape;37;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39" name="Google Shape;39;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0" name="Google Shape;40;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1" name="Google Shape;41;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 Only">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matchingName="Content with Caption">
  <p:cSld name="Content with Caption">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matchingName="Picture with Caption">
  <p:cSld name="Picture with Caption">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matchingName="Title and Vertical Text">
  <p:cSld name="Title and Vertical 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 Title and 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4AFF834D-F849-4A84-B792-27D84197C979}" type="slidenum">
              <a:rPr lang="en-US" altLang="en-US"/>
            </a:fld>
            <a:r>
              <a:rPr lang="en-US" altLang="en-US"/>
              <a:t> of 9</a:t>
            </a:r>
            <a:endParaRPr lang="en-US" altLang="en-US" sz="1400"/>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28.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ru-RU"/>
            </a:fld>
            <a:endParaRPr lang="ru-RU"/>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en-US"/>
              <a:t>Click to edit Master title style</a:t>
            </a:r>
            <a:endParaRPr lang="en-US" altLang="en-US"/>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lang="en-US" altLang="en-US"/>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ltLang="en-US"/>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14C27E56-5E32-48B3-8AAA-35D30865F050}"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5.em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7.emf"/><Relationship Id="rId1"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3.emf"/><Relationship Id="rId1"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9" Type="http://schemas.openxmlformats.org/officeDocument/2006/relationships/image" Target="../media/image34.GIF"/><Relationship Id="rId8" Type="http://schemas.openxmlformats.org/officeDocument/2006/relationships/image" Target="../media/image33.png"/><Relationship Id="rId7" Type="http://schemas.openxmlformats.org/officeDocument/2006/relationships/oleObject" Target="../embeddings/oleObject4.bin"/><Relationship Id="rId6" Type="http://schemas.openxmlformats.org/officeDocument/2006/relationships/image" Target="../media/image32.wmf"/><Relationship Id="rId5" Type="http://schemas.openxmlformats.org/officeDocument/2006/relationships/oleObject" Target="../embeddings/oleObject3.bin"/><Relationship Id="rId4" Type="http://schemas.openxmlformats.org/officeDocument/2006/relationships/image" Target="../media/image31.png"/><Relationship Id="rId3" Type="http://schemas.openxmlformats.org/officeDocument/2006/relationships/oleObject" Target="../embeddings/oleObject2.bin"/><Relationship Id="rId2" Type="http://schemas.openxmlformats.org/officeDocument/2006/relationships/image" Target="../media/image30.png"/><Relationship Id="rId11" Type="http://schemas.openxmlformats.org/officeDocument/2006/relationships/vmlDrawing" Target="../drawings/vmlDrawing1.vml"/><Relationship Id="rId10" Type="http://schemas.openxmlformats.org/officeDocument/2006/relationships/slideLayout" Target="../slideLayouts/slideLayout1.xml"/><Relationship Id="rId1"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www.youtube.com/watch?v=8wT8nVHg_zo" TargetMode="Externa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hyperlink" Target="http://www.keplersdiscovery.com/AreaTime.html" TargetMode="External"/><Relationship Id="rId3" Type="http://schemas.openxmlformats.org/officeDocument/2006/relationships/hyperlink" Target="http://www.youtube.com/watch?v=_3OOK8a4l8Y&amp;NR=1" TargetMode="External"/><Relationship Id="rId2" Type="http://schemas.openxmlformats.org/officeDocument/2006/relationships/image" Target="../media/image40.png"/><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media/media1.mp4"/></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www.youtube.com/watch?v=acrLrlApvy8&amp;feature=related" TargetMode="Externa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hyperlink" Target="http://www.youtube.com/watch?v=p1_UVSCm-wc" TargetMode="External"/><Relationship Id="rId1" Type="http://schemas.openxmlformats.org/officeDocument/2006/relationships/hyperlink" Target="http://www.youtube.com/watch?v=MTY1Kje0yLg" TargetMode="Externa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47.emf"/></Relationships>
</file>

<file path=ppt/slides/_rels/slide47.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9.xml"/><Relationship Id="rId3" Type="http://schemas.openxmlformats.org/officeDocument/2006/relationships/audio" Target="../media/audio1.wav"/><Relationship Id="rId2" Type="http://schemas.openxmlformats.org/officeDocument/2006/relationships/image" Target="../media/image48.wmf"/><Relationship Id="rId1"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6.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23.emf"/><Relationship Id="rId1" Type="http://schemas.openxmlformats.org/officeDocument/2006/relationships/image" Target="../media/image22.em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2.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image" Target="../media/image2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1"/>
          <a:srcRect r="16099"/>
          <a:stretch>
            <a:fillRect/>
          </a:stretch>
        </p:blipFill>
        <p:spPr>
          <a:xfrm>
            <a:off x="0" y="-116205"/>
            <a:ext cx="12192000" cy="7089775"/>
          </a:xfrm>
          <a:prstGeom prst="rect">
            <a:avLst/>
          </a:prstGeom>
        </p:spPr>
      </p:pic>
      <p:sp>
        <p:nvSpPr>
          <p:cNvPr id="6" name="TextBox 5"/>
          <p:cNvSpPr txBox="1"/>
          <p:nvPr/>
        </p:nvSpPr>
        <p:spPr>
          <a:xfrm>
            <a:off x="383568" y="1650417"/>
            <a:ext cx="834030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8000" b="1" i="0" u="none" strike="noStrike" kern="0" cap="none" spc="0" normalizeH="0" baseline="0" noProof="0" dirty="0">
                <a:ln>
                  <a:noFill/>
                </a:ln>
                <a:solidFill>
                  <a:srgbClr val="FFFFFF"/>
                </a:solidFill>
                <a:effectLst/>
                <a:uLnTx/>
                <a:uFillTx/>
                <a:latin typeface="Mayak" panose="020B0504020202080204" pitchFamily="34" charset="0"/>
                <a:ea typeface="Mayak" panose="020B0504020202080204" pitchFamily="34" charset="0"/>
                <a:cs typeface="Arial" panose="020B0604020202020204"/>
                <a:sym typeface="Arial" panose="020B0604020202020204"/>
              </a:rPr>
              <a:t>FUTURE SKILLS </a:t>
            </a:r>
            <a:endParaRPr kumimoji="0" lang="en-US" sz="8000" b="1" i="0" u="none" strike="noStrike" kern="0" cap="none" spc="0" normalizeH="0" baseline="0" noProof="0" dirty="0">
              <a:ln>
                <a:noFill/>
              </a:ln>
              <a:solidFill>
                <a:srgbClr val="FFFFFF"/>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sp>
        <p:nvSpPr>
          <p:cNvPr id="7" name="TextBox 6"/>
          <p:cNvSpPr txBox="1"/>
          <p:nvPr/>
        </p:nvSpPr>
        <p:spPr>
          <a:xfrm>
            <a:off x="424665" y="3669842"/>
            <a:ext cx="79487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800" b="1" i="0" u="none" strike="noStrike" kern="0" cap="none" spc="0" normalizeH="0" baseline="0" noProof="0" dirty="0">
                <a:ln>
                  <a:noFill/>
                </a:ln>
                <a:solidFill>
                  <a:srgbClr val="FFFFFF"/>
                </a:solidFill>
                <a:effectLst/>
                <a:uLnTx/>
                <a:uFillTx/>
                <a:latin typeface="Mayak" panose="020B0504020202080204" pitchFamily="34" charset="0"/>
                <a:ea typeface="Mayak" panose="020B0504020202080204" pitchFamily="34" charset="0"/>
                <a:cs typeface="Arial" panose="020B0604020202020204"/>
                <a:sym typeface="Arial" panose="020B0604020202020204"/>
              </a:rPr>
              <a:t>International</a:t>
            </a:r>
            <a:r>
              <a:rPr kumimoji="0" lang="ru-RU" sz="2800" b="1" i="0" u="none" strike="noStrike" kern="0" cap="none" spc="0" normalizeH="0" baseline="0" noProof="0" dirty="0">
                <a:ln>
                  <a:noFill/>
                </a:ln>
                <a:solidFill>
                  <a:srgbClr val="FFFFFF"/>
                </a:solidFill>
                <a:effectLst/>
                <a:uLnTx/>
                <a:uFillTx/>
                <a:latin typeface="Mayak" panose="020B0504020202080204" pitchFamily="34" charset="0"/>
                <a:ea typeface="Mayak" panose="020B0504020202080204" pitchFamily="34" charset="0"/>
                <a:cs typeface="Arial" panose="020B0604020202020204"/>
                <a:sym typeface="Arial" panose="020B0604020202020204"/>
              </a:rPr>
              <a:t> </a:t>
            </a:r>
            <a:r>
              <a:rPr kumimoji="0" lang="en-US" sz="2800" b="1" i="0" u="none" strike="noStrike" kern="0" cap="none" spc="0" normalizeH="0" baseline="0" noProof="0" dirty="0">
                <a:ln>
                  <a:noFill/>
                </a:ln>
                <a:solidFill>
                  <a:srgbClr val="FFFFFF"/>
                </a:solidFill>
                <a:effectLst/>
                <a:uLnTx/>
                <a:uFillTx/>
                <a:latin typeface="Mayak" panose="020B0504020202080204" pitchFamily="34" charset="0"/>
                <a:ea typeface="Mayak" panose="020B0504020202080204" pitchFamily="34" charset="0"/>
                <a:cs typeface="Arial" panose="020B0604020202020204"/>
                <a:sym typeface="Arial" panose="020B0604020202020204"/>
              </a:rPr>
              <a:t>Educational </a:t>
            </a:r>
            <a:r>
              <a:rPr kumimoji="0" lang="en-US" sz="2800" b="1" i="0" u="none" strike="noStrike" kern="0" cap="none" spc="0" normalizeH="0" baseline="0" noProof="0" dirty="0" err="1">
                <a:ln>
                  <a:noFill/>
                </a:ln>
                <a:solidFill>
                  <a:srgbClr val="FFFFFF"/>
                </a:solidFill>
                <a:effectLst/>
                <a:uLnTx/>
                <a:uFillTx/>
                <a:latin typeface="Mayak" panose="020B0504020202080204" pitchFamily="34" charset="0"/>
                <a:ea typeface="Mayak" panose="020B0504020202080204" pitchFamily="34" charset="0"/>
                <a:cs typeface="Arial" panose="020B0604020202020204"/>
                <a:sym typeface="Arial" panose="020B0604020202020204"/>
              </a:rPr>
              <a:t>Programme</a:t>
            </a:r>
            <a:endParaRPr kumimoji="0" lang="ru-RU" sz="2800" b="1" i="0" u="none" strike="noStrike" kern="0" cap="none" spc="0" normalizeH="0" baseline="0" noProof="0" dirty="0">
              <a:ln>
                <a:noFill/>
              </a:ln>
              <a:solidFill>
                <a:srgbClr val="FFFFFF"/>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sp>
        <p:nvSpPr>
          <p:cNvPr id="8" name="TextBox 7"/>
          <p:cNvSpPr txBox="1"/>
          <p:nvPr/>
        </p:nvSpPr>
        <p:spPr>
          <a:xfrm>
            <a:off x="424664" y="4402069"/>
            <a:ext cx="766777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800" b="1" i="0" u="none" strike="noStrike" kern="0" cap="none" spc="0" normalizeH="0" baseline="0" noProof="0" dirty="0">
                <a:ln>
                  <a:noFill/>
                </a:ln>
                <a:solidFill>
                  <a:srgbClr val="FFFFFF"/>
                </a:solidFill>
                <a:effectLst/>
                <a:uLnTx/>
                <a:uFillTx/>
                <a:latin typeface="Mayak" panose="020B0504020202080204" pitchFamily="34" charset="0"/>
                <a:cs typeface="Arial" panose="020B0604020202020204"/>
                <a:sym typeface="Arial" panose="020B0604020202020204"/>
              </a:rPr>
              <a:t>SPACE SYSTEMS ENGINEERING</a:t>
            </a:r>
            <a:endParaRPr kumimoji="0" lang="ru-RU" sz="2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Box 1"/>
          <p:cNvSpPr txBox="1"/>
          <p:nvPr/>
        </p:nvSpPr>
        <p:spPr>
          <a:xfrm>
            <a:off x="798945" y="5337464"/>
            <a:ext cx="4904510" cy="1383665"/>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
                <a:srgbClr val="000000"/>
              </a:buClr>
              <a:buSzTx/>
              <a:buFont typeface="Arial" panose="020B0604020202020204"/>
              <a:buNone/>
              <a:defRPr kumimoji="0" sz="2800" b="1" i="0" u="none" strike="noStrike" kern="0" cap="none" spc="0" normalizeH="0" baseline="0">
                <a:ln>
                  <a:noFill/>
                </a:ln>
                <a:solidFill>
                  <a:srgbClr val="FFFFFF"/>
                </a:solidFill>
                <a:effectLst/>
                <a:uLnTx/>
                <a:uFillTx/>
                <a:latin typeface="Mayak" panose="020B0504020202080204" pitchFamily="34" charset="0"/>
                <a:cs typeface="Arial" panose="020B0604020202020204"/>
              </a:defRPr>
            </a:lvl1pPr>
          </a:lstStyle>
          <a:p>
            <a:r>
              <a:rPr lang="en-US" dirty="0"/>
              <a:t>Day 1: 4th October 2022</a:t>
            </a:r>
            <a:endParaRPr lang="en-US" dirty="0"/>
          </a:p>
          <a:p>
            <a:r>
              <a:rPr lang="en-US" dirty="0"/>
              <a:t>Mamudu Hamidu</a:t>
            </a:r>
            <a:endParaRPr lang="en-US" dirty="0"/>
          </a:p>
          <a:p>
            <a:r>
              <a:rPr lang="en-US" dirty="0"/>
              <a:t>Ghana</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105" y="3014980"/>
            <a:ext cx="8820785" cy="819785"/>
          </a:xfrm>
        </p:spPr>
        <p:txBody>
          <a:bodyPr>
            <a:noAutofit/>
          </a:bodyPr>
          <a:p>
            <a:pPr algn="ctr"/>
            <a:r>
              <a:rPr lang="en-US" sz="6600" b="1">
                <a:solidFill>
                  <a:srgbClr val="FF0000"/>
                </a:solidFill>
              </a:rPr>
              <a:t>Your Expectation </a:t>
            </a:r>
            <a:endParaRPr lang="en-US" sz="6600" b="1">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351155" y="2353310"/>
            <a:ext cx="5530215" cy="973455"/>
          </a:xfrm>
        </p:spPr>
        <p:txBody>
          <a:bodyPr>
            <a:normAutofit fontScale="90000"/>
          </a:bodyPr>
          <a:p>
            <a:r>
              <a:rPr lang="en-US" b="1">
                <a:solidFill>
                  <a:srgbClr val="00B050"/>
                </a:solidFill>
              </a:rPr>
              <a:t>Initiative about</a:t>
            </a:r>
            <a:br>
              <a:rPr lang="en-US" b="1">
                <a:solidFill>
                  <a:srgbClr val="00B050"/>
                </a:solidFill>
              </a:rPr>
            </a:br>
            <a:r>
              <a:rPr lang="en-US" b="1">
                <a:solidFill>
                  <a:srgbClr val="00B050"/>
                </a:solidFill>
              </a:rPr>
              <a:t>supporting young people --&gt; </a:t>
            </a:r>
            <a:endParaRPr lang="en-US" b="1">
              <a:solidFill>
                <a:srgbClr val="00B050"/>
              </a:solidFill>
            </a:endParaRPr>
          </a:p>
        </p:txBody>
      </p:sp>
      <p:pic>
        <p:nvPicPr>
          <p:cNvPr id="104" name="Picture Placeholder 103"/>
          <p:cNvPicPr/>
          <p:nvPr>
            <p:ph type="pic" idx="2"/>
          </p:nvPr>
        </p:nvPicPr>
        <p:blipFill>
          <a:blip r:embed="rId1"/>
          <a:srcRect b="8378"/>
          <a:stretch>
            <a:fillRect/>
          </a:stretch>
        </p:blipFill>
        <p:spPr>
          <a:xfrm>
            <a:off x="6026785" y="987425"/>
            <a:ext cx="5483225" cy="436435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p>
            <a:r>
              <a:rPr lang="en-US" b="1" noProof="0" dirty="0">
                <a:ln>
                  <a:noFill/>
                </a:ln>
                <a:solidFill>
                  <a:srgbClr val="000000"/>
                </a:solidFill>
                <a:effectLst/>
                <a:uLnTx/>
                <a:uFillTx/>
                <a:latin typeface="Arial" panose="020B0604020202020204"/>
                <a:ea typeface="Mayak" panose="020B0504020202080204" pitchFamily="34" charset="0"/>
                <a:cs typeface="Arial" panose="020B0604020202020204"/>
                <a:sym typeface="Arial" panose="020B0604020202020204"/>
              </a:rPr>
              <a:t>Objective of Programme </a:t>
            </a:r>
            <a:endParaRPr lang="en-US"/>
          </a:p>
        </p:txBody>
      </p:sp>
      <p:sp>
        <p:nvSpPr>
          <p:cNvPr id="4" name="Text Placeholder 3"/>
          <p:cNvSpPr>
            <a:spLocks noGrp="1"/>
          </p:cNvSpPr>
          <p:nvPr>
            <p:ph type="body" idx="1"/>
          </p:nvPr>
        </p:nvSpPr>
        <p:spPr>
          <a:xfrm>
            <a:off x="505460" y="1681480"/>
            <a:ext cx="5492115" cy="823595"/>
          </a:xfrm>
        </p:spPr>
        <p:txBody>
          <a:bodyPr/>
          <a:p>
            <a:r>
              <a:rPr lang="en-US"/>
              <a:t>Main aim of Programme</a:t>
            </a:r>
            <a:endParaRPr lang="en-US"/>
          </a:p>
        </p:txBody>
      </p:sp>
      <p:sp>
        <p:nvSpPr>
          <p:cNvPr id="6" name="Text Placeholder 5"/>
          <p:cNvSpPr>
            <a:spLocks noGrp="1"/>
          </p:cNvSpPr>
          <p:nvPr>
            <p:ph type="body" idx="2"/>
          </p:nvPr>
        </p:nvSpPr>
        <p:spPr>
          <a:xfrm>
            <a:off x="504825" y="2505075"/>
            <a:ext cx="5492750" cy="3684905"/>
          </a:xfrm>
        </p:spPr>
        <p:txBody>
          <a:bodyPr/>
          <a:p>
            <a:pPr marL="114300" indent="0">
              <a:buNone/>
            </a:pPr>
            <a:r>
              <a:rPr lang="en-US"/>
              <a:t>Provide:</a:t>
            </a:r>
            <a:endParaRPr lang="en-US"/>
          </a:p>
          <a:p>
            <a:pPr marL="114300" indent="0">
              <a:buNone/>
            </a:pPr>
            <a:r>
              <a:rPr lang="en-US" b="1"/>
              <a:t>Additional Vocational Programme </a:t>
            </a:r>
            <a:r>
              <a:rPr lang="en-US"/>
              <a:t>for </a:t>
            </a:r>
            <a:r>
              <a:rPr lang="en-US" b="1">
                <a:solidFill>
                  <a:srgbClr val="00B050"/>
                </a:solidFill>
              </a:rPr>
              <a:t>Reskilling</a:t>
            </a:r>
            <a:r>
              <a:rPr lang="en-US" b="1">
                <a:solidFill>
                  <a:srgbClr val="FF0000"/>
                </a:solidFill>
              </a:rPr>
              <a:t> </a:t>
            </a:r>
            <a:r>
              <a:rPr lang="en-US"/>
              <a:t> based on </a:t>
            </a:r>
            <a:r>
              <a:rPr lang="en-US" b="1"/>
              <a:t>WorldSkills standards</a:t>
            </a:r>
            <a:r>
              <a:rPr lang="en-US"/>
              <a:t> for the </a:t>
            </a:r>
            <a:r>
              <a:rPr lang="en-US" b="1">
                <a:solidFill>
                  <a:srgbClr val="C00000"/>
                </a:solidFill>
              </a:rPr>
              <a:t>Space Systems Engineering</a:t>
            </a:r>
            <a:r>
              <a:rPr lang="en-US"/>
              <a:t>. </a:t>
            </a:r>
            <a:endParaRPr lang="en-US"/>
          </a:p>
        </p:txBody>
      </p:sp>
      <p:sp>
        <p:nvSpPr>
          <p:cNvPr id="7" name="Text Placeholder 6"/>
          <p:cNvSpPr>
            <a:spLocks noGrp="1"/>
          </p:cNvSpPr>
          <p:nvPr>
            <p:ph type="body" idx="3"/>
          </p:nvPr>
        </p:nvSpPr>
        <p:spPr/>
        <p:txBody>
          <a:bodyPr/>
          <a:p>
            <a:r>
              <a:rPr lang="en-US"/>
              <a:t>Focus </a:t>
            </a:r>
            <a:endParaRPr lang="en-US"/>
          </a:p>
        </p:txBody>
      </p:sp>
      <p:sp>
        <p:nvSpPr>
          <p:cNvPr id="8" name="Text Placeholder 7"/>
          <p:cNvSpPr>
            <a:spLocks noGrp="1"/>
          </p:cNvSpPr>
          <p:nvPr>
            <p:ph type="body" idx="4"/>
          </p:nvPr>
        </p:nvSpPr>
        <p:spPr/>
        <p:txBody>
          <a:bodyPr/>
          <a:p>
            <a:pPr marL="114300" indent="0">
              <a:buNone/>
            </a:pPr>
            <a:r>
              <a:rPr lang="en-US" b="1">
                <a:solidFill>
                  <a:srgbClr val="00B050"/>
                </a:solidFill>
                <a:sym typeface="+mn-ea"/>
              </a:rPr>
              <a:t>Fundamentals of Space Operations</a:t>
            </a:r>
            <a:r>
              <a:rPr lang="en-US">
                <a:sym typeface="+mn-ea"/>
              </a:rPr>
              <a:t> in the </a:t>
            </a:r>
            <a:r>
              <a:rPr lang="en-US" b="1">
                <a:solidFill>
                  <a:srgbClr val="C00000"/>
                </a:solidFill>
                <a:sym typeface="+mn-ea"/>
              </a:rPr>
              <a:t>Development of an Earth Remote Sensing Satellite Project</a:t>
            </a:r>
            <a:endParaRPr lang="en-US" b="1">
              <a:solidFill>
                <a:srgbClr val="C0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365125"/>
            <a:ext cx="10515600" cy="800735"/>
          </a:xfrm>
        </p:spPr>
        <p:txBody>
          <a:bodyPr>
            <a:normAutofit/>
          </a:bodyPr>
          <a:p>
            <a:r>
              <a:rPr lang="en-US" b="1" noProof="0" dirty="0">
                <a:ln>
                  <a:noFill/>
                </a:ln>
                <a:solidFill>
                  <a:srgbClr val="000000"/>
                </a:solidFill>
                <a:effectLst/>
                <a:uLnTx/>
                <a:uFillTx/>
                <a:latin typeface="Arial" panose="020B0604020202020204"/>
                <a:ea typeface="Mayak" panose="020B0504020202080204" pitchFamily="34" charset="0"/>
                <a:cs typeface="Arial" panose="020B0604020202020204"/>
                <a:sym typeface="Arial" panose="020B0604020202020204"/>
              </a:rPr>
              <a:t>Modules </a:t>
            </a:r>
            <a:endParaRPr lang="en-US"/>
          </a:p>
        </p:txBody>
      </p:sp>
      <p:sp>
        <p:nvSpPr>
          <p:cNvPr id="4" name="Text Placeholder 3"/>
          <p:cNvSpPr>
            <a:spLocks noGrp="1"/>
          </p:cNvSpPr>
          <p:nvPr>
            <p:ph type="body" idx="1"/>
          </p:nvPr>
        </p:nvSpPr>
        <p:spPr>
          <a:xfrm>
            <a:off x="523240" y="1454785"/>
            <a:ext cx="5492115" cy="443230"/>
          </a:xfrm>
        </p:spPr>
        <p:txBody>
          <a:bodyPr>
            <a:normAutofit lnSpcReduction="20000"/>
          </a:bodyPr>
          <a:p>
            <a:r>
              <a:rPr lang="en-US"/>
              <a:t>Number of modules: 6</a:t>
            </a:r>
            <a:endParaRPr lang="en-US"/>
          </a:p>
        </p:txBody>
      </p:sp>
      <p:graphicFrame>
        <p:nvGraphicFramePr>
          <p:cNvPr id="9" name="Table 8"/>
          <p:cNvGraphicFramePr/>
          <p:nvPr/>
        </p:nvGraphicFramePr>
        <p:xfrm>
          <a:off x="1875155" y="1755775"/>
          <a:ext cx="7343140" cy="4937760"/>
        </p:xfrm>
        <a:graphic>
          <a:graphicData uri="http://schemas.openxmlformats.org/drawingml/2006/table">
            <a:tbl>
              <a:tblPr firstRow="1" bandRow="1">
                <a:tableStyleId>{5C22544A-7EE6-4342-B048-85BDC9FD1C3A}</a:tableStyleId>
              </a:tblPr>
              <a:tblGrid>
                <a:gridCol w="1670685"/>
                <a:gridCol w="4791075"/>
                <a:gridCol w="881380"/>
              </a:tblGrid>
              <a:tr h="394335">
                <a:tc>
                  <a:txBody>
                    <a:bodyPr/>
                    <a:p>
                      <a:pPr>
                        <a:buNone/>
                      </a:pPr>
                      <a:r>
                        <a:rPr lang="en-US" sz="1800"/>
                        <a:t>Module number </a:t>
                      </a:r>
                      <a:endParaRPr lang="en-US" sz="1800"/>
                    </a:p>
                  </a:txBody>
                  <a:tcPr/>
                </a:tc>
                <a:tc>
                  <a:txBody>
                    <a:bodyPr/>
                    <a:p>
                      <a:pPr>
                        <a:buNone/>
                      </a:pPr>
                      <a:r>
                        <a:rPr lang="en-US" sz="1800"/>
                        <a:t>Module Name </a:t>
                      </a:r>
                      <a:endParaRPr lang="en-US" sz="1800"/>
                    </a:p>
                  </a:txBody>
                  <a:tcPr/>
                </a:tc>
                <a:tc>
                  <a:txBody>
                    <a:bodyPr/>
                    <a:p>
                      <a:pPr>
                        <a:buNone/>
                      </a:pPr>
                      <a:r>
                        <a:rPr lang="en-US" sz="1800"/>
                        <a:t>Hours</a:t>
                      </a:r>
                      <a:endParaRPr lang="en-US" sz="1800"/>
                    </a:p>
                  </a:txBody>
                  <a:tcPr/>
                </a:tc>
              </a:tr>
              <a:tr h="443865">
                <a:tc>
                  <a:txBody>
                    <a:bodyPr/>
                    <a:p>
                      <a:pPr>
                        <a:buNone/>
                      </a:pPr>
                      <a:r>
                        <a:rPr lang="en-US" sz="1800"/>
                        <a:t>1</a:t>
                      </a:r>
                      <a:endParaRPr lang="en-US" sz="1800"/>
                    </a:p>
                  </a:txBody>
                  <a:tcPr/>
                </a:tc>
                <a:tc>
                  <a:txBody>
                    <a:bodyPr/>
                    <a:p>
                      <a:pPr>
                        <a:buNone/>
                      </a:pPr>
                      <a:r>
                        <a:rPr lang="en-US" sz="1800"/>
                        <a:t>Phenomenon of space systems engineering and it's system dynamics</a:t>
                      </a:r>
                      <a:endParaRPr lang="en-US" sz="1800"/>
                    </a:p>
                  </a:txBody>
                  <a:tcPr/>
                </a:tc>
                <a:tc>
                  <a:txBody>
                    <a:bodyPr/>
                    <a:p>
                      <a:pPr>
                        <a:buNone/>
                      </a:pPr>
                      <a:r>
                        <a:rPr lang="en-US" sz="1800"/>
                        <a:t>3</a:t>
                      </a:r>
                      <a:endParaRPr lang="en-US" sz="1800"/>
                    </a:p>
                  </a:txBody>
                  <a:tcPr/>
                </a:tc>
              </a:tr>
              <a:tr h="226060">
                <a:tc>
                  <a:txBody>
                    <a:bodyPr/>
                    <a:p>
                      <a:pPr>
                        <a:buNone/>
                      </a:pPr>
                      <a:r>
                        <a:rPr lang="en-US" sz="1800"/>
                        <a:t>2</a:t>
                      </a:r>
                      <a:endParaRPr lang="en-US" sz="1800"/>
                    </a:p>
                  </a:txBody>
                  <a:tcPr/>
                </a:tc>
                <a:tc>
                  <a:txBody>
                    <a:bodyPr/>
                    <a:p>
                      <a:pPr>
                        <a:buNone/>
                      </a:pPr>
                      <a:r>
                        <a:rPr lang="en-US" sz="1800"/>
                        <a:t>Spacecraft System composition and Functions</a:t>
                      </a:r>
                      <a:endParaRPr lang="en-US" sz="1800"/>
                    </a:p>
                  </a:txBody>
                  <a:tcPr/>
                </a:tc>
                <a:tc>
                  <a:txBody>
                    <a:bodyPr/>
                    <a:p>
                      <a:pPr>
                        <a:buNone/>
                      </a:pPr>
                      <a:r>
                        <a:rPr lang="en-US" sz="1800"/>
                        <a:t>5</a:t>
                      </a:r>
                      <a:endParaRPr lang="en-US" sz="1800"/>
                    </a:p>
                  </a:txBody>
                  <a:tcPr/>
                </a:tc>
              </a:tr>
              <a:tr h="171450">
                <a:tc>
                  <a:txBody>
                    <a:bodyPr/>
                    <a:p>
                      <a:pPr>
                        <a:buNone/>
                      </a:pPr>
                      <a:r>
                        <a:rPr lang="en-US" sz="1800"/>
                        <a:t>3</a:t>
                      </a:r>
                      <a:endParaRPr lang="en-US" sz="1800"/>
                    </a:p>
                  </a:txBody>
                  <a:tcPr/>
                </a:tc>
                <a:tc>
                  <a:txBody>
                    <a:bodyPr/>
                    <a:p>
                      <a:pPr>
                        <a:buNone/>
                      </a:pPr>
                      <a:r>
                        <a:rPr lang="en-US" sz="1800"/>
                        <a:t>Spacecraft Design and Modeling</a:t>
                      </a:r>
                      <a:endParaRPr lang="en-US" sz="1800"/>
                    </a:p>
                  </a:txBody>
                  <a:tcPr/>
                </a:tc>
                <a:tc>
                  <a:txBody>
                    <a:bodyPr/>
                    <a:p>
                      <a:pPr>
                        <a:buNone/>
                      </a:pPr>
                      <a:r>
                        <a:rPr lang="en-US" sz="1800"/>
                        <a:t>9.5</a:t>
                      </a:r>
                      <a:endParaRPr lang="en-US" sz="1800"/>
                    </a:p>
                  </a:txBody>
                  <a:tcPr/>
                </a:tc>
              </a:tr>
              <a:tr h="179705">
                <a:tc>
                  <a:txBody>
                    <a:bodyPr/>
                    <a:p>
                      <a:pPr>
                        <a:buNone/>
                      </a:pPr>
                      <a:r>
                        <a:rPr lang="en-US" sz="1800"/>
                        <a:t>4</a:t>
                      </a:r>
                      <a:endParaRPr lang="en-US" sz="1800"/>
                    </a:p>
                  </a:txBody>
                  <a:tcPr/>
                </a:tc>
                <a:tc>
                  <a:txBody>
                    <a:bodyPr/>
                    <a:p>
                      <a:pPr>
                        <a:buNone/>
                      </a:pPr>
                      <a:r>
                        <a:rPr lang="en-US" sz="1800"/>
                        <a:t>Electronic Circuitry</a:t>
                      </a:r>
                      <a:endParaRPr lang="en-US" sz="1800"/>
                    </a:p>
                  </a:txBody>
                  <a:tcPr/>
                </a:tc>
                <a:tc>
                  <a:txBody>
                    <a:bodyPr/>
                    <a:p>
                      <a:pPr>
                        <a:buNone/>
                      </a:pPr>
                      <a:r>
                        <a:rPr lang="en-US" sz="1800"/>
                        <a:t>3</a:t>
                      </a:r>
                      <a:endParaRPr lang="en-US" sz="1800"/>
                    </a:p>
                  </a:txBody>
                  <a:tcPr/>
                </a:tc>
              </a:tr>
              <a:tr h="227965">
                <a:tc>
                  <a:txBody>
                    <a:bodyPr/>
                    <a:p>
                      <a:pPr>
                        <a:buNone/>
                      </a:pPr>
                      <a:r>
                        <a:rPr lang="en-US" sz="1800"/>
                        <a:t>5</a:t>
                      </a:r>
                      <a:endParaRPr lang="en-US" sz="1800"/>
                    </a:p>
                  </a:txBody>
                  <a:tcPr/>
                </a:tc>
                <a:tc>
                  <a:txBody>
                    <a:bodyPr/>
                    <a:p>
                      <a:pPr>
                        <a:buNone/>
                      </a:pPr>
                      <a:r>
                        <a:rPr lang="en-US" sz="1800"/>
                        <a:t>Programming</a:t>
                      </a:r>
                      <a:endParaRPr lang="en-US" sz="1800"/>
                    </a:p>
                  </a:txBody>
                  <a:tcPr/>
                </a:tc>
                <a:tc>
                  <a:txBody>
                    <a:bodyPr/>
                    <a:p>
                      <a:pPr>
                        <a:buNone/>
                      </a:pPr>
                      <a:r>
                        <a:rPr lang="en-US" sz="1800">
                          <a:sym typeface="+mn-ea"/>
                        </a:rPr>
                        <a:t>9.5</a:t>
                      </a:r>
                      <a:endParaRPr lang="en-US" sz="1800"/>
                    </a:p>
                    <a:p>
                      <a:pPr>
                        <a:buNone/>
                      </a:pPr>
                      <a:endParaRPr lang="en-US" sz="1800"/>
                    </a:p>
                  </a:txBody>
                  <a:tcPr/>
                </a:tc>
              </a:tr>
              <a:tr h="443865">
                <a:tc>
                  <a:txBody>
                    <a:bodyPr/>
                    <a:p>
                      <a:pPr>
                        <a:buNone/>
                      </a:pPr>
                      <a:r>
                        <a:rPr lang="en-US" sz="1800"/>
                        <a:t>6</a:t>
                      </a:r>
                      <a:endParaRPr lang="en-US" sz="1800"/>
                    </a:p>
                  </a:txBody>
                  <a:tcPr/>
                </a:tc>
                <a:tc>
                  <a:txBody>
                    <a:bodyPr/>
                    <a:p>
                      <a:pPr>
                        <a:buNone/>
                      </a:pPr>
                      <a:r>
                        <a:rPr lang="en-US" sz="1800"/>
                        <a:t>Spacecraft manufacturing process and assembling</a:t>
                      </a:r>
                      <a:endParaRPr lang="en-US" sz="1800"/>
                    </a:p>
                  </a:txBody>
                  <a:tcPr/>
                </a:tc>
                <a:tc>
                  <a:txBody>
                    <a:bodyPr/>
                    <a:p>
                      <a:pPr>
                        <a:buNone/>
                      </a:pPr>
                      <a:r>
                        <a:rPr lang="en-US" sz="1800"/>
                        <a:t>6</a:t>
                      </a:r>
                      <a:endParaRPr lang="en-US" sz="1800"/>
                    </a:p>
                  </a:txBody>
                  <a:tcPr/>
                </a:tc>
              </a:tr>
              <a:tr h="117475">
                <a:tc>
                  <a:txBody>
                    <a:bodyPr/>
                    <a:p>
                      <a:pPr>
                        <a:buNone/>
                      </a:pPr>
                      <a:r>
                        <a:rPr lang="en-US" sz="1800"/>
                        <a:t>Total hours</a:t>
                      </a:r>
                      <a:endParaRPr lang="en-US" sz="1800"/>
                    </a:p>
                  </a:txBody>
                  <a:tcPr/>
                </a:tc>
                <a:tc>
                  <a:txBody>
                    <a:bodyPr/>
                    <a:p>
                      <a:pPr>
                        <a:buNone/>
                      </a:pPr>
                      <a:endParaRPr lang="en-US" sz="1800"/>
                    </a:p>
                  </a:txBody>
                  <a:tcPr/>
                </a:tc>
                <a:tc>
                  <a:txBody>
                    <a:bodyPr/>
                    <a:p>
                      <a:pPr>
                        <a:buNone/>
                      </a:pPr>
                      <a:r>
                        <a:rPr lang="en-US" sz="1800"/>
                        <a:t>36</a:t>
                      </a:r>
                      <a:endParaRPr lang="en-US" sz="1800"/>
                    </a:p>
                  </a:txBody>
                  <a:tcPr/>
                </a:tc>
              </a:tr>
              <a:tr h="117475">
                <a:tc>
                  <a:txBody>
                    <a:bodyPr/>
                    <a:p>
                      <a:pPr>
                        <a:buNone/>
                      </a:pPr>
                      <a:r>
                        <a:rPr lang="en-US" sz="1800"/>
                        <a:t>Wrap-up</a:t>
                      </a:r>
                      <a:endParaRPr lang="en-US" sz="1800"/>
                    </a:p>
                  </a:txBody>
                  <a:tcPr/>
                </a:tc>
                <a:tc>
                  <a:txBody>
                    <a:bodyPr/>
                    <a:p>
                      <a:pPr>
                        <a:buNone/>
                      </a:pPr>
                      <a:endParaRPr lang="en-US" sz="1800"/>
                    </a:p>
                  </a:txBody>
                  <a:tcPr/>
                </a:tc>
                <a:tc>
                  <a:txBody>
                    <a:bodyPr/>
                    <a:p>
                      <a:pPr>
                        <a:buNone/>
                      </a:pPr>
                      <a:r>
                        <a:rPr lang="en-US" sz="1800"/>
                        <a:t>4</a:t>
                      </a:r>
                      <a:endParaRPr lang="en-US" sz="18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365125"/>
            <a:ext cx="10515600" cy="1426210"/>
          </a:xfrm>
        </p:spPr>
        <p:txBody>
          <a:bodyPr>
            <a:noAutofit/>
          </a:bodyPr>
          <a:p>
            <a:r>
              <a:rPr lang="en-US" sz="3200" b="1">
                <a:sym typeface="+mn-ea"/>
              </a:rPr>
              <a:t>Module 1: </a:t>
            </a:r>
            <a:r>
              <a:rPr lang="en-US" sz="3200" b="1">
                <a:sym typeface="+mn-ea"/>
              </a:rPr>
              <a:t>Phenomenon of space systems engineering and it's system dynamics</a:t>
            </a:r>
            <a:br>
              <a:rPr lang="en-US" sz="3200" b="1"/>
            </a:br>
            <a:r>
              <a:rPr lang="en-US" sz="3200" b="1" noProof="0" dirty="0">
                <a:ln>
                  <a:noFill/>
                </a:ln>
                <a:solidFill>
                  <a:srgbClr val="000000"/>
                </a:solidFill>
                <a:effectLst/>
                <a:uLnTx/>
                <a:uFillTx/>
                <a:latin typeface="Arial" panose="020B0604020202020204"/>
                <a:ea typeface="Mayak" panose="020B0504020202080204" pitchFamily="34" charset="0"/>
                <a:cs typeface="Arial" panose="020B0604020202020204"/>
                <a:sym typeface="Arial" panose="020B0604020202020204"/>
              </a:rPr>
              <a:t> </a:t>
            </a:r>
            <a:endParaRPr lang="en-US" sz="3200" b="1" noProof="0" dirty="0">
              <a:ln>
                <a:noFill/>
              </a:ln>
              <a:solidFill>
                <a:srgbClr val="000000"/>
              </a:solidFill>
              <a:effectLst/>
              <a:uLnTx/>
              <a:uFillTx/>
              <a:latin typeface="Arial" panose="020B0604020202020204"/>
              <a:ea typeface="Mayak" panose="020B0504020202080204" pitchFamily="34" charset="0"/>
              <a:cs typeface="Arial" panose="020B0604020202020204"/>
              <a:sym typeface="Arial" panose="020B0604020202020204"/>
            </a:endParaRPr>
          </a:p>
        </p:txBody>
      </p:sp>
      <p:graphicFrame>
        <p:nvGraphicFramePr>
          <p:cNvPr id="6" name="Table 5"/>
          <p:cNvGraphicFramePr/>
          <p:nvPr/>
        </p:nvGraphicFramePr>
        <p:xfrm>
          <a:off x="1828800" y="2095500"/>
          <a:ext cx="8069580" cy="3354070"/>
        </p:xfrm>
        <a:graphic>
          <a:graphicData uri="http://schemas.openxmlformats.org/drawingml/2006/table">
            <a:tbl>
              <a:tblPr firstRow="1" bandRow="1">
                <a:tableStyleId>{5C22544A-7EE6-4342-B048-85BDC9FD1C3A}</a:tableStyleId>
              </a:tblPr>
              <a:tblGrid>
                <a:gridCol w="591185"/>
                <a:gridCol w="6460490"/>
                <a:gridCol w="1017905"/>
              </a:tblGrid>
              <a:tr h="400685">
                <a:tc>
                  <a:txBody>
                    <a:bodyPr/>
                    <a:p>
                      <a:pPr>
                        <a:buNone/>
                      </a:pPr>
                      <a:r>
                        <a:rPr lang="en-US"/>
                        <a:t>#</a:t>
                      </a:r>
                      <a:endParaRPr lang="en-US"/>
                    </a:p>
                  </a:txBody>
                  <a:tcPr/>
                </a:tc>
                <a:tc>
                  <a:txBody>
                    <a:bodyPr/>
                    <a:p>
                      <a:pPr>
                        <a:buNone/>
                      </a:pPr>
                      <a:r>
                        <a:rPr lang="en-US"/>
                        <a:t>Topic</a:t>
                      </a:r>
                      <a:endParaRPr lang="en-US"/>
                    </a:p>
                  </a:txBody>
                  <a:tcPr/>
                </a:tc>
                <a:tc>
                  <a:txBody>
                    <a:bodyPr/>
                    <a:p>
                      <a:pPr>
                        <a:buNone/>
                      </a:pPr>
                      <a:r>
                        <a:rPr lang="en-US"/>
                        <a:t>time </a:t>
                      </a:r>
                      <a:endParaRPr lang="en-US"/>
                    </a:p>
                  </a:txBody>
                  <a:tcPr/>
                </a:tc>
              </a:tr>
              <a:tr h="768350">
                <a:tc>
                  <a:txBody>
                    <a:bodyPr/>
                    <a:p>
                      <a:pPr>
                        <a:buNone/>
                      </a:pPr>
                      <a:r>
                        <a:rPr lang="en-US"/>
                        <a:t>1</a:t>
                      </a:r>
                      <a:endParaRPr lang="en-US"/>
                    </a:p>
                  </a:txBody>
                  <a:tcPr/>
                </a:tc>
                <a:tc>
                  <a:txBody>
                    <a:bodyPr/>
                    <a:p>
                      <a:pPr>
                        <a:buNone/>
                      </a:pPr>
                      <a:r>
                        <a:rPr lang="en-US" sz="1400">
                          <a:sym typeface="+mn-ea"/>
                        </a:rPr>
                        <a:t>Nature of Space System Engineering from System Engineering point:</a:t>
                      </a:r>
                      <a:endParaRPr lang="en-US" sz="1400">
                        <a:sym typeface="+mn-ea"/>
                      </a:endParaRPr>
                    </a:p>
                    <a:p>
                      <a:pPr>
                        <a:buNone/>
                      </a:pPr>
                      <a:r>
                        <a:rPr lang="en-US" sz="1400">
                          <a:sym typeface="+mn-ea"/>
                        </a:rPr>
                        <a:t> </a:t>
                      </a:r>
                      <a:endParaRPr lang="en-US" sz="1400">
                        <a:sym typeface="+mn-ea"/>
                      </a:endParaRPr>
                    </a:p>
                    <a:p>
                      <a:pPr>
                        <a:buNone/>
                      </a:pPr>
                      <a:endParaRPr lang="en-US"/>
                    </a:p>
                  </a:txBody>
                  <a:tcPr/>
                </a:tc>
                <a:tc>
                  <a:txBody>
                    <a:bodyPr/>
                    <a:p>
                      <a:pPr>
                        <a:buNone/>
                      </a:pPr>
                      <a:r>
                        <a:rPr lang="en-US"/>
                        <a:t>0.5</a:t>
                      </a:r>
                      <a:endParaRPr lang="en-US"/>
                    </a:p>
                  </a:txBody>
                  <a:tcPr/>
                </a:tc>
              </a:tr>
              <a:tr h="583565">
                <a:tc>
                  <a:txBody>
                    <a:bodyPr/>
                    <a:p>
                      <a:pPr>
                        <a:buNone/>
                      </a:pPr>
                      <a:r>
                        <a:rPr lang="en-US"/>
                        <a:t>2</a:t>
                      </a:r>
                      <a:endParaRPr lang="en-US"/>
                    </a:p>
                  </a:txBody>
                  <a:tcPr/>
                </a:tc>
                <a:tc>
                  <a:txBody>
                    <a:bodyPr/>
                    <a:p>
                      <a:pPr marL="114300" indent="0">
                        <a:buNone/>
                      </a:pPr>
                      <a:r>
                        <a:rPr lang="en-US" sz="1400">
                          <a:sym typeface="+mn-ea"/>
                        </a:rPr>
                        <a:t>Basic laws and formulas. Motion of artificial satellites</a:t>
                      </a:r>
                      <a:endParaRPr lang="en-US" sz="1400"/>
                    </a:p>
                    <a:p>
                      <a:pPr>
                        <a:buNone/>
                      </a:pPr>
                      <a:endParaRPr lang="en-US"/>
                    </a:p>
                  </a:txBody>
                  <a:tcPr/>
                </a:tc>
                <a:tc>
                  <a:txBody>
                    <a:bodyPr/>
                    <a:p>
                      <a:pPr>
                        <a:buNone/>
                      </a:pPr>
                      <a:r>
                        <a:rPr lang="en-US"/>
                        <a:t>2</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457200" y="572770"/>
            <a:ext cx="6750685" cy="5483225"/>
          </a:xfrm>
          <a:prstGeom prst="rect">
            <a:avLst/>
          </a:prstGeom>
        </p:spPr>
      </p:pic>
      <p:sp>
        <p:nvSpPr>
          <p:cNvPr id="8" name="Text Box 7"/>
          <p:cNvSpPr txBox="1"/>
          <p:nvPr/>
        </p:nvSpPr>
        <p:spPr>
          <a:xfrm>
            <a:off x="8124825" y="3166110"/>
            <a:ext cx="3900805" cy="953135"/>
          </a:xfrm>
          <a:prstGeom prst="rect">
            <a:avLst/>
          </a:prstGeom>
          <a:noFill/>
        </p:spPr>
        <p:txBody>
          <a:bodyPr wrap="square" rtlCol="0">
            <a:spAutoFit/>
          </a:bodyPr>
          <a:p>
            <a:r>
              <a:rPr lang="en-US" sz="2800" b="1">
                <a:solidFill>
                  <a:srgbClr val="FF0000"/>
                </a:solidFill>
              </a:rPr>
              <a:t>Where are we going?</a:t>
            </a:r>
            <a:endParaRPr lang="en-US" sz="2800" b="1">
              <a:solidFill>
                <a:srgbClr val="FF0000"/>
              </a:solidFill>
            </a:endParaRPr>
          </a:p>
          <a:p>
            <a:r>
              <a:rPr lang="en-US" sz="2800" b="1">
                <a:solidFill>
                  <a:srgbClr val="FF0000"/>
                </a:solidFill>
              </a:rPr>
              <a:t>:) </a:t>
            </a:r>
            <a:endParaRPr lang="en-US" sz="2800" b="1">
              <a:solidFill>
                <a:srgbClr val="FF0000"/>
              </a:solidFil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081655" y="260350"/>
            <a:ext cx="6156960" cy="575183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Rationale for Space System </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3" name="Picture 2"/>
          <p:cNvPicPr>
            <a:picLocks noChangeAspect="1"/>
          </p:cNvPicPr>
          <p:nvPr/>
        </p:nvPicPr>
        <p:blipFill>
          <a:blip r:embed="rId1"/>
          <a:stretch>
            <a:fillRect/>
          </a:stretch>
        </p:blipFill>
        <p:spPr>
          <a:xfrm>
            <a:off x="1273450" y="1351253"/>
            <a:ext cx="8297270" cy="49064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About Space</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4" name="Picture 3"/>
          <p:cNvPicPr>
            <a:picLocks noChangeAspect="1"/>
          </p:cNvPicPr>
          <p:nvPr/>
        </p:nvPicPr>
        <p:blipFill rotWithShape="1">
          <a:blip r:embed="rId1"/>
          <a:srcRect t="2488"/>
          <a:stretch>
            <a:fillRect/>
          </a:stretch>
        </p:blipFill>
        <p:spPr>
          <a:xfrm>
            <a:off x="390417" y="1329026"/>
            <a:ext cx="9628225" cy="547060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About Space: Astronomer</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3" name="Picture 2"/>
          <p:cNvPicPr>
            <a:picLocks noChangeAspect="1"/>
          </p:cNvPicPr>
          <p:nvPr/>
        </p:nvPicPr>
        <p:blipFill>
          <a:blip r:embed="rId1"/>
          <a:stretch>
            <a:fillRect/>
          </a:stretch>
        </p:blipFill>
        <p:spPr>
          <a:xfrm>
            <a:off x="108502" y="1341190"/>
            <a:ext cx="4463498" cy="5214367"/>
          </a:xfrm>
          <a:prstGeom prst="rect">
            <a:avLst/>
          </a:prstGeom>
        </p:spPr>
      </p:pic>
      <p:pic>
        <p:nvPicPr>
          <p:cNvPr id="7" name="Picture 6"/>
          <p:cNvPicPr>
            <a:picLocks noChangeAspect="1"/>
          </p:cNvPicPr>
          <p:nvPr/>
        </p:nvPicPr>
        <p:blipFill>
          <a:blip r:embed="rId2"/>
          <a:stretch>
            <a:fillRect/>
          </a:stretch>
        </p:blipFill>
        <p:spPr>
          <a:xfrm>
            <a:off x="4601235" y="1521625"/>
            <a:ext cx="7504299" cy="47201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59130" y="1828800"/>
            <a:ext cx="10598785" cy="4523105"/>
          </a:xfrm>
          <a:prstGeom prst="rect">
            <a:avLst/>
          </a:prstGeom>
          <a:noFill/>
        </p:spPr>
        <p:txBody>
          <a:bodyPr wrap="square" rtlCol="0" anchor="t">
            <a:spAutoFit/>
          </a:bodyPr>
          <a:p>
            <a:r>
              <a:rPr lang="en-US" sz="2400"/>
              <a:t>History changed on </a:t>
            </a:r>
            <a:r>
              <a:rPr lang="en-US" sz="2400" b="1">
                <a:solidFill>
                  <a:srgbClr val="00B050"/>
                </a:solidFill>
              </a:rPr>
              <a:t>October 4, 1957</a:t>
            </a:r>
            <a:r>
              <a:rPr lang="en-US" sz="2400"/>
              <a:t>, when the Soviet Union successfully launched Sputnik I. </a:t>
            </a:r>
            <a:endParaRPr lang="en-US" sz="2400"/>
          </a:p>
          <a:p>
            <a:endParaRPr lang="en-US" sz="2400"/>
          </a:p>
          <a:p>
            <a:r>
              <a:rPr lang="en-US" sz="2400"/>
              <a:t>The world's first artificial satellite was about the size of a beach ball </a:t>
            </a:r>
            <a:r>
              <a:rPr lang="en-US" sz="2400" b="1">
                <a:solidFill>
                  <a:srgbClr val="FF0000"/>
                </a:solidFill>
              </a:rPr>
              <a:t>(58 cm.or 22.8 inches in diameter)</a:t>
            </a:r>
            <a:r>
              <a:rPr lang="en-US" sz="2400"/>
              <a:t>, </a:t>
            </a:r>
            <a:r>
              <a:rPr lang="en-US" sz="2400">
                <a:solidFill>
                  <a:srgbClr val="FF0000"/>
                </a:solidFill>
              </a:rPr>
              <a:t>weighed only 83.6 kg. or 183.9 pounds</a:t>
            </a:r>
            <a:r>
              <a:rPr lang="en-US" sz="2400"/>
              <a:t>, and took about </a:t>
            </a:r>
            <a:r>
              <a:rPr lang="en-US" sz="2400" b="1">
                <a:solidFill>
                  <a:srgbClr val="00B050"/>
                </a:solidFill>
              </a:rPr>
              <a:t>98 minutes</a:t>
            </a:r>
            <a:r>
              <a:rPr lang="en-US" sz="2400"/>
              <a:t> to orbit Earth on its elliptical path. </a:t>
            </a:r>
            <a:endParaRPr lang="en-US" sz="2400"/>
          </a:p>
          <a:p>
            <a:endParaRPr lang="en-US" sz="2400"/>
          </a:p>
          <a:p>
            <a:r>
              <a:rPr lang="en-US" sz="2400" b="1"/>
              <a:t>That launch ushered in new political, military, technological, and scientific developments.</a:t>
            </a:r>
            <a:endParaRPr lang="en-US" sz="2400" b="1"/>
          </a:p>
          <a:p>
            <a:endParaRPr lang="en-US" sz="2400"/>
          </a:p>
          <a:p>
            <a:r>
              <a:rPr lang="en-US" sz="2400"/>
              <a:t> While the Sputnik launch was a single event, it marked the start of the space age and the U.S.-U.S.S.R space race.</a:t>
            </a:r>
            <a:endParaRPr lang="en-US" sz="2400"/>
          </a:p>
        </p:txBody>
      </p:sp>
      <p:sp>
        <p:nvSpPr>
          <p:cNvPr id="7" name="Text Box 6"/>
          <p:cNvSpPr txBox="1"/>
          <p:nvPr/>
        </p:nvSpPr>
        <p:spPr>
          <a:xfrm>
            <a:off x="3214370" y="692785"/>
            <a:ext cx="6865620" cy="521970"/>
          </a:xfrm>
          <a:prstGeom prst="rect">
            <a:avLst/>
          </a:prstGeom>
          <a:noFill/>
        </p:spPr>
        <p:txBody>
          <a:bodyPr wrap="none" rtlCol="0" anchor="t">
            <a:spAutoFit/>
          </a:bodyPr>
          <a:p>
            <a:r>
              <a:rPr lang="en-US" sz="2800" b="1">
                <a:sym typeface="+mn-ea"/>
              </a:rPr>
              <a:t>Sputnik and the Dawn of the Space Age</a:t>
            </a:r>
            <a:endParaRPr lang="en-US" sz="2800" b="1">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About System Elements</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4" name="Picture 3"/>
          <p:cNvPicPr>
            <a:picLocks noChangeAspect="1"/>
          </p:cNvPicPr>
          <p:nvPr/>
        </p:nvPicPr>
        <p:blipFill>
          <a:blip r:embed="rId1"/>
          <a:stretch>
            <a:fillRect/>
          </a:stretch>
        </p:blipFill>
        <p:spPr>
          <a:xfrm>
            <a:off x="512140" y="2476664"/>
            <a:ext cx="10565849" cy="24407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19723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System Process</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3" name="Picture 2"/>
          <p:cNvPicPr>
            <a:picLocks noChangeAspect="1"/>
          </p:cNvPicPr>
          <p:nvPr/>
        </p:nvPicPr>
        <p:blipFill>
          <a:blip r:embed="rId1"/>
          <a:stretch>
            <a:fillRect/>
          </a:stretch>
        </p:blipFill>
        <p:spPr>
          <a:xfrm>
            <a:off x="1655445" y="814070"/>
            <a:ext cx="7303135" cy="59855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Spacecraft Discipline </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4" name="Picture 3"/>
          <p:cNvPicPr>
            <a:picLocks noChangeAspect="1"/>
          </p:cNvPicPr>
          <p:nvPr/>
        </p:nvPicPr>
        <p:blipFill>
          <a:blip r:embed="rId1"/>
          <a:stretch>
            <a:fillRect/>
          </a:stretch>
        </p:blipFill>
        <p:spPr>
          <a:xfrm>
            <a:off x="1818640" y="1528863"/>
            <a:ext cx="7924800" cy="50006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Spacecraft Mission </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3" name="Picture 2"/>
          <p:cNvPicPr>
            <a:picLocks noChangeAspect="1"/>
          </p:cNvPicPr>
          <p:nvPr/>
        </p:nvPicPr>
        <p:blipFill>
          <a:blip r:embed="rId1"/>
          <a:stretch>
            <a:fillRect/>
          </a:stretch>
        </p:blipFill>
        <p:spPr>
          <a:xfrm>
            <a:off x="863600" y="1412239"/>
            <a:ext cx="8097520" cy="50796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37615" y="2270125"/>
            <a:ext cx="9410065" cy="1325880"/>
          </a:xfrm>
        </p:spPr>
        <p:txBody>
          <a:bodyPr>
            <a:normAutofit fontScale="90000"/>
          </a:bodyPr>
          <a:p>
            <a:r>
              <a:rPr lang="en-US" b="1">
                <a:solidFill>
                  <a:srgbClr val="00B050"/>
                </a:solidFill>
              </a:rPr>
              <a:t>Team Task: Design a system collaboration</a:t>
            </a:r>
            <a:endParaRPr lang="en-US" b="1">
              <a:solidFill>
                <a:srgbClr val="00B05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43528" y="2497840"/>
            <a:ext cx="9494987" cy="1368425"/>
          </a:xfrm>
          <a:prstGeom prst="rect">
            <a:avLst/>
          </a:prstGeom>
          <a:noFill/>
        </p:spPr>
        <p:txBody>
          <a:bodyPr wrap="square" rtlCol="0">
            <a:spAutoFit/>
          </a:bodyPr>
          <a:lstStyle/>
          <a:p>
            <a:pPr marL="114300" indent="0" algn="ctr">
              <a:buNone/>
            </a:pPr>
            <a:r>
              <a:rPr lang="en-US" sz="4150" b="1">
                <a:sym typeface="+mn-ea"/>
              </a:rPr>
              <a:t>Basic laws and formulas. Motion of artificial satellites</a:t>
            </a:r>
            <a:endPar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Mathematical Model: Reason</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4" name="Picture 3"/>
          <p:cNvPicPr>
            <a:picLocks noChangeAspect="1"/>
          </p:cNvPicPr>
          <p:nvPr/>
        </p:nvPicPr>
        <p:blipFill>
          <a:blip r:embed="rId1"/>
          <a:stretch>
            <a:fillRect/>
          </a:stretch>
        </p:blipFill>
        <p:spPr>
          <a:xfrm>
            <a:off x="0" y="1521625"/>
            <a:ext cx="7212155" cy="4864011"/>
          </a:xfrm>
          <a:prstGeom prst="rect">
            <a:avLst/>
          </a:prstGeom>
        </p:spPr>
      </p:pic>
      <p:pic>
        <p:nvPicPr>
          <p:cNvPr id="7" name="Picture 6"/>
          <p:cNvPicPr>
            <a:picLocks noChangeAspect="1"/>
          </p:cNvPicPr>
          <p:nvPr/>
        </p:nvPicPr>
        <p:blipFill>
          <a:blip r:embed="rId2"/>
          <a:stretch>
            <a:fillRect/>
          </a:stretch>
        </p:blipFill>
        <p:spPr>
          <a:xfrm>
            <a:off x="4964761" y="2854959"/>
            <a:ext cx="7053812" cy="24814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Mathematical Model: Coordinates </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3" name="Picture 2"/>
          <p:cNvPicPr>
            <a:picLocks noChangeAspect="1"/>
          </p:cNvPicPr>
          <p:nvPr/>
        </p:nvPicPr>
        <p:blipFill>
          <a:blip r:embed="rId1"/>
          <a:stretch>
            <a:fillRect/>
          </a:stretch>
        </p:blipFill>
        <p:spPr>
          <a:xfrm>
            <a:off x="558800" y="1387660"/>
            <a:ext cx="9494987" cy="489730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Mathematical Model: Physical Laws </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7" name="Picture 6"/>
          <p:cNvPicPr>
            <a:picLocks noChangeAspect="1"/>
          </p:cNvPicPr>
          <p:nvPr/>
        </p:nvPicPr>
        <p:blipFill>
          <a:blip r:embed="rId1"/>
          <a:stretch>
            <a:fillRect/>
          </a:stretch>
        </p:blipFill>
        <p:spPr>
          <a:xfrm>
            <a:off x="294640" y="1521625"/>
            <a:ext cx="10548312" cy="461052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Mathematical Model: Physical Laws </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3" name="Picture 2"/>
          <p:cNvPicPr>
            <a:picLocks noChangeAspect="1"/>
          </p:cNvPicPr>
          <p:nvPr/>
        </p:nvPicPr>
        <p:blipFill>
          <a:blip r:embed="rId1"/>
          <a:stretch>
            <a:fillRect/>
          </a:stretch>
        </p:blipFill>
        <p:spPr>
          <a:xfrm>
            <a:off x="2635778" y="1685950"/>
            <a:ext cx="4791182" cy="44288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p:nvPr>
        </p:nvSpPr>
        <p:spPr>
          <a:xfrm>
            <a:off x="803910" y="2510155"/>
            <a:ext cx="10363200" cy="1484630"/>
          </a:xfrm>
        </p:spPr>
        <p:txBody>
          <a:bodyPr/>
          <a:p>
            <a:pPr marL="50800" indent="0">
              <a:buNone/>
            </a:pPr>
            <a:r>
              <a:rPr lang="en-US" b="1">
                <a:solidFill>
                  <a:srgbClr val="00B050"/>
                </a:solidFill>
              </a:rPr>
              <a:t>Each year, the first week of October kicks off the United Nation's World Space Week, which celebrates the world's achievements in space since the dawn of the Space Age</a:t>
            </a:r>
            <a:endParaRPr lang="en-US" b="1">
              <a:solidFill>
                <a:srgbClr val="00B05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Kepler’s Laws </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7" name="Picture 6"/>
          <p:cNvPicPr>
            <a:picLocks noChangeAspect="1"/>
          </p:cNvPicPr>
          <p:nvPr/>
        </p:nvPicPr>
        <p:blipFill>
          <a:blip r:embed="rId1"/>
          <a:stretch>
            <a:fillRect/>
          </a:stretch>
        </p:blipFill>
        <p:spPr>
          <a:xfrm>
            <a:off x="2033904" y="1359912"/>
            <a:ext cx="9692640" cy="5439924"/>
          </a:xfrm>
          <a:prstGeom prst="rect">
            <a:avLst/>
          </a:prstGeom>
        </p:spPr>
      </p:pic>
      <p:pic>
        <p:nvPicPr>
          <p:cNvPr id="9" name="Picture 8"/>
          <p:cNvPicPr>
            <a:picLocks noChangeAspect="1"/>
          </p:cNvPicPr>
          <p:nvPr/>
        </p:nvPicPr>
        <p:blipFill>
          <a:blip r:embed="rId2"/>
          <a:stretch>
            <a:fillRect/>
          </a:stretch>
        </p:blipFill>
        <p:spPr>
          <a:xfrm>
            <a:off x="193188" y="4003290"/>
            <a:ext cx="3681431" cy="2488565"/>
          </a:xfrm>
          <a:prstGeom prst="rect">
            <a:avLst/>
          </a:prstGeom>
        </p:spPr>
      </p:pic>
      <p:pic>
        <p:nvPicPr>
          <p:cNvPr id="11" name="Picture 10"/>
          <p:cNvPicPr>
            <a:picLocks noChangeAspect="1"/>
          </p:cNvPicPr>
          <p:nvPr/>
        </p:nvPicPr>
        <p:blipFill>
          <a:blip r:embed="rId3"/>
          <a:stretch>
            <a:fillRect/>
          </a:stretch>
        </p:blipFill>
        <p:spPr>
          <a:xfrm>
            <a:off x="9613098" y="4765039"/>
            <a:ext cx="2593170" cy="11334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08610"/>
            <a:ext cx="10515600" cy="1055370"/>
          </a:xfrm>
        </p:spPr>
        <p:txBody>
          <a:bodyPr>
            <a:normAutofit fontScale="90000"/>
          </a:bodyPr>
          <a:p>
            <a:r>
              <a:rPr lang="en-US"/>
              <a:t>Phases of Venus</a:t>
            </a:r>
            <a:br>
              <a:rPr lang="en-US"/>
            </a:br>
            <a:endParaRPr lang="en-US"/>
          </a:p>
        </p:txBody>
      </p:sp>
      <p:sp>
        <p:nvSpPr>
          <p:cNvPr id="3" name="Text Placeholder 2"/>
          <p:cNvSpPr>
            <a:spLocks noGrp="1"/>
          </p:cNvSpPr>
          <p:nvPr>
            <p:ph type="body" idx="1"/>
          </p:nvPr>
        </p:nvSpPr>
        <p:spPr/>
        <p:txBody>
          <a:bodyPr/>
          <a:p>
            <a:pPr marL="114300" indent="0">
              <a:buNone/>
            </a:pPr>
            <a:r>
              <a:rPr lang="en-US">
                <a:sym typeface="+mn-ea"/>
              </a:rPr>
              <a:t>Shows what Venus looks like through a telescope as the planets go around in their orbits. Compare with the Ptolemaic Phases of Venus simulation.</a:t>
            </a:r>
            <a:endParaRPr lang="en-US"/>
          </a:p>
        </p:txBody>
      </p:sp>
      <p:sp>
        <p:nvSpPr>
          <p:cNvPr id="4" name="Text Placeholder 3"/>
          <p:cNvSpPr>
            <a:spLocks noGrp="1"/>
          </p:cNvSpPr>
          <p:nvPr>
            <p:ph type="body" idx="2"/>
          </p:nvPr>
        </p:nvSpPr>
        <p:spPr/>
        <p:txBody>
          <a:bodyPr/>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12" name="Object 8"/>
          <p:cNvGraphicFramePr>
            <a:graphicFrameLocks noChangeAspect="1"/>
          </p:cNvGraphicFramePr>
          <p:nvPr/>
        </p:nvGraphicFramePr>
        <p:xfrm>
          <a:off x="8229600" y="3276600"/>
          <a:ext cx="2438400" cy="2197100"/>
        </p:xfrm>
        <a:graphic>
          <a:graphicData uri="http://schemas.openxmlformats.org/presentationml/2006/ole">
            <mc:AlternateContent xmlns:mc="http://schemas.openxmlformats.org/markup-compatibility/2006">
              <mc:Choice xmlns:v="urn:schemas-microsoft-com:vml" Requires="v">
                <p:oleObj spid="_x0000_s1030" name="Photo Editor Photo" r:id="rId1" imgW="8115300" imgH="7315200" progId="MSPhotoEd.3">
                  <p:embed/>
                </p:oleObj>
              </mc:Choice>
              <mc:Fallback>
                <p:oleObj name="Photo Editor Photo" r:id="rId1" imgW="8115300" imgH="7315200" progId="MSPhotoEd.3">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3276600"/>
                        <a:ext cx="2438400"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6" name="Rectangle 2"/>
          <p:cNvSpPr>
            <a:spLocks noGrp="1" noChangeArrowheads="1"/>
          </p:cNvSpPr>
          <p:nvPr>
            <p:ph type="title"/>
          </p:nvPr>
        </p:nvSpPr>
        <p:spPr>
          <a:xfrm>
            <a:off x="211932" y="355365"/>
            <a:ext cx="9770268" cy="730929"/>
          </a:xfrm>
          <a:noFill/>
        </p:spPr>
        <p:txBody>
          <a:bodyPr wrap="square" rtlCol="0">
            <a:spAutoFit/>
          </a:bodyPr>
          <a:lstStyle/>
          <a:p>
            <a:pPr>
              <a:lnSpc>
                <a:spcPct val="100000"/>
              </a:lnSpc>
              <a:buClr>
                <a:srgbClr val="000000"/>
              </a:buClr>
              <a:buFont typeface="Arial" panose="020B0604020202020204"/>
            </a:pPr>
            <a:r>
              <a:rPr lang="en-US" altLang="en-US" sz="4150" b="1" dirty="0">
                <a:solidFill>
                  <a:srgbClr val="000000"/>
                </a:solidFill>
                <a:latin typeface="Mayak" panose="020B0504020202080204" pitchFamily="34" charset="0"/>
                <a:cs typeface="Arial" panose="020B0604020202020204"/>
                <a:sym typeface="Arial" panose="020B0604020202020204"/>
              </a:rPr>
              <a:t>Kepler’s 3 Laws of Planetary Motion</a:t>
            </a:r>
            <a:endParaRPr lang="en-US" altLang="en-US" sz="4150" b="1" dirty="0">
              <a:solidFill>
                <a:srgbClr val="000000"/>
              </a:solidFill>
              <a:latin typeface="Mayak" panose="020B0504020202080204" pitchFamily="34" charset="0"/>
              <a:cs typeface="Arial" panose="020B0604020202020204"/>
              <a:sym typeface="Arial" panose="020B0604020202020204"/>
            </a:endParaRPr>
          </a:p>
        </p:txBody>
      </p:sp>
      <p:graphicFrame>
        <p:nvGraphicFramePr>
          <p:cNvPr id="21507" name="Object 3"/>
          <p:cNvGraphicFramePr>
            <a:graphicFrameLocks noChangeAspect="1"/>
          </p:cNvGraphicFramePr>
          <p:nvPr/>
        </p:nvGraphicFramePr>
        <p:xfrm>
          <a:off x="211932" y="1905000"/>
          <a:ext cx="1504950" cy="1828800"/>
        </p:xfrm>
        <a:graphic>
          <a:graphicData uri="http://schemas.openxmlformats.org/presentationml/2006/ole">
            <mc:AlternateContent xmlns:mc="http://schemas.openxmlformats.org/markup-compatibility/2006">
              <mc:Choice xmlns:v="urn:schemas-microsoft-com:vml" Requires="v">
                <p:oleObj spid="_x0000_s1031" name="Photo Editor Photo" r:id="rId3" imgW="2571750" imgH="3124200" progId="MSPhotoEd.3">
                  <p:embed/>
                </p:oleObj>
              </mc:Choice>
              <mc:Fallback>
                <p:oleObj name="Photo Editor Photo" r:id="rId3" imgW="2571750" imgH="3124200"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32" y="1905000"/>
                        <a:ext cx="15049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8" name="Text Box 4"/>
          <p:cNvSpPr txBox="1">
            <a:spLocks noChangeArrowheads="1"/>
          </p:cNvSpPr>
          <p:nvPr/>
        </p:nvSpPr>
        <p:spPr bwMode="auto">
          <a:xfrm>
            <a:off x="1828800" y="2057400"/>
            <a:ext cx="3657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1: The orbit of each planet about the sun is an ellipse with the sun at one focus.</a:t>
            </a:r>
            <a:endParaRPr kumimoji="0" lang="en-US"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1509" name="Text Box 5"/>
          <p:cNvSpPr txBox="1">
            <a:spLocks noChangeArrowheads="1"/>
          </p:cNvSpPr>
          <p:nvPr/>
        </p:nvSpPr>
        <p:spPr bwMode="auto">
          <a:xfrm>
            <a:off x="1828800" y="3657600"/>
            <a:ext cx="3339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2. Each planet moves so that it sweeps </a:t>
            </a:r>
            <a:endParaRPr kumimoji="0" lang="en-US"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out equal areas in equal times.</a:t>
            </a:r>
            <a:endParaRPr kumimoji="0" lang="en-US"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aphicFrame>
        <p:nvGraphicFramePr>
          <p:cNvPr id="21510" name="Object 6"/>
          <p:cNvGraphicFramePr>
            <a:graphicFrameLocks noChangeAspect="1"/>
          </p:cNvGraphicFramePr>
          <p:nvPr/>
        </p:nvGraphicFramePr>
        <p:xfrm>
          <a:off x="6477001" y="5486401"/>
          <a:ext cx="2390775" cy="1211263"/>
        </p:xfrm>
        <a:graphic>
          <a:graphicData uri="http://schemas.openxmlformats.org/presentationml/2006/ole">
            <mc:AlternateContent xmlns:mc="http://schemas.openxmlformats.org/markup-compatibility/2006">
              <mc:Choice xmlns:v="urn:schemas-microsoft-com:vml" Requires="v">
                <p:oleObj spid="_x0000_s1032" name="Equation" r:id="rId5" imgW="901700" imgH="457200" progId="Equation.DSMT4">
                  <p:embed/>
                </p:oleObj>
              </mc:Choice>
              <mc:Fallback>
                <p:oleObj name="Equation" r:id="rId5" imgW="901700" imgH="457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1" y="5486401"/>
                        <a:ext cx="2390775" cy="1211263"/>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1" name="Object 7"/>
          <p:cNvGraphicFramePr>
            <a:graphicFrameLocks noChangeAspect="1"/>
          </p:cNvGraphicFramePr>
          <p:nvPr/>
        </p:nvGraphicFramePr>
        <p:xfrm>
          <a:off x="5791200" y="1752600"/>
          <a:ext cx="3124200" cy="1862138"/>
        </p:xfrm>
        <a:graphic>
          <a:graphicData uri="http://schemas.openxmlformats.org/presentationml/2006/ole">
            <mc:AlternateContent xmlns:mc="http://schemas.openxmlformats.org/markup-compatibility/2006">
              <mc:Choice xmlns:v="urn:schemas-microsoft-com:vml" Requires="v">
                <p:oleObj spid="_x0000_s1033" name="Photo Editor Photo" r:id="rId7" imgW="9667875" imgH="5762625" progId="MSPhotoEd.3">
                  <p:embed/>
                </p:oleObj>
              </mc:Choice>
              <mc:Fallback>
                <p:oleObj name="Photo Editor Photo" r:id="rId7" imgW="9667875" imgH="5762625" progId="MSPhotoEd.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1752600"/>
                        <a:ext cx="3124200" cy="186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5" name="Text Box 11"/>
          <p:cNvSpPr txBox="1">
            <a:spLocks noChangeArrowheads="1"/>
          </p:cNvSpPr>
          <p:nvPr/>
        </p:nvSpPr>
        <p:spPr bwMode="auto">
          <a:xfrm>
            <a:off x="1752600" y="4876800"/>
            <a:ext cx="4495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3. The square of the orbital period of any planet is proportional to the cube of the semimajor axis of the elliptical orbit.</a:t>
            </a:r>
            <a:endParaRPr kumimoji="0" lang="en-US"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21516" name="Picture 12" descr="Newton proved that Kepler's laws applied to any  satellite in orbit around any celestial body."/>
          <p:cNvPicPr>
            <a:picLocks noGrp="1" noChangeAspect="1" noChangeArrowheads="1" noCrop="1"/>
          </p:cNvPicPr>
          <p:nvPr>
            <p:ph idx="1"/>
          </p:nvPr>
        </p:nvPicPr>
        <p:blipFill>
          <a:blip r:embed="rId9">
            <a:extLst>
              <a:ext uri="{28A0092B-C50C-407E-A947-70E740481C1C}">
                <a14:useLocalDpi xmlns:a14="http://schemas.microsoft.com/office/drawing/2010/main" val="0"/>
              </a:ext>
            </a:extLst>
          </a:blip>
          <a:srcRect/>
          <a:stretch>
            <a:fillRect/>
          </a:stretch>
        </p:blipFill>
        <p:spPr>
          <a:xfrm>
            <a:off x="6781801" y="3810001"/>
            <a:ext cx="1223963" cy="1223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11932" y="355365"/>
            <a:ext cx="9770268" cy="730929"/>
          </a:xfrm>
          <a:noFill/>
        </p:spPr>
        <p:txBody>
          <a:bodyPr wrap="square" rtlCol="0">
            <a:spAutoFit/>
          </a:bodyPr>
          <a:lstStyle/>
          <a:p>
            <a:pPr>
              <a:lnSpc>
                <a:spcPct val="100000"/>
              </a:lnSpc>
              <a:buClr>
                <a:srgbClr val="000000"/>
              </a:buClr>
              <a:buFont typeface="Arial" panose="020B0604020202020204"/>
            </a:pPr>
            <a:r>
              <a:rPr lang="en-US" altLang="en-US" sz="4150" b="1" dirty="0">
                <a:solidFill>
                  <a:srgbClr val="000000"/>
                </a:solidFill>
                <a:latin typeface="Mayak" panose="020B0504020202080204" pitchFamily="34" charset="0"/>
                <a:cs typeface="Arial" panose="020B0604020202020204"/>
                <a:sym typeface="Arial" panose="020B0604020202020204"/>
              </a:rPr>
              <a:t>Kepler’s 3 Laws of Planetary Motion</a:t>
            </a:r>
            <a:endParaRPr lang="en-US" altLang="en-US" sz="4150" b="1" dirty="0">
              <a:solidFill>
                <a:srgbClr val="000000"/>
              </a:solidFill>
              <a:latin typeface="Mayak" panose="020B0504020202080204" pitchFamily="34" charset="0"/>
              <a:cs typeface="Arial" panose="020B0604020202020204"/>
              <a:sym typeface="Arial" panose="020B0604020202020204"/>
            </a:endParaRPr>
          </a:p>
        </p:txBody>
      </p:sp>
      <p:pic>
        <p:nvPicPr>
          <p:cNvPr id="1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512501"/>
            <a:ext cx="9144000" cy="4860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840105" y="457200"/>
            <a:ext cx="5990590" cy="730250"/>
          </a:xfrm>
        </p:spPr>
        <p:txBody>
          <a:bodyPr/>
          <a:p>
            <a:r>
              <a:rPr lang="en-US" b="1"/>
              <a:t>Ellipse dynamics with Earth</a:t>
            </a:r>
            <a:endParaRPr lang="en-US" b="1"/>
          </a:p>
        </p:txBody>
      </p:sp>
      <p:sp>
        <p:nvSpPr>
          <p:cNvPr id="10" name="Text Placeholder 9"/>
          <p:cNvSpPr>
            <a:spLocks noGrp="1"/>
          </p:cNvSpPr>
          <p:nvPr>
            <p:ph type="body" idx="1"/>
          </p:nvPr>
        </p:nvSpPr>
        <p:spPr>
          <a:xfrm>
            <a:off x="450215" y="1322705"/>
            <a:ext cx="6316980" cy="5281295"/>
          </a:xfrm>
        </p:spPr>
        <p:txBody>
          <a:bodyPr>
            <a:normAutofit/>
          </a:bodyPr>
          <a:p>
            <a:pPr marL="228600" indent="0"/>
            <a:r>
              <a:rPr lang="en-US" sz="2000"/>
              <a:t>When the Earth and other planets revolving around the Sun are furthest from the Sun, the position is called </a:t>
            </a:r>
            <a:r>
              <a:rPr lang="en-US" sz="2000" b="1">
                <a:solidFill>
                  <a:srgbClr val="00B050"/>
                </a:solidFill>
              </a:rPr>
              <a:t>Aphelion</a:t>
            </a:r>
            <a:r>
              <a:rPr lang="en-US" sz="2000"/>
              <a:t>. </a:t>
            </a:r>
            <a:endParaRPr lang="en-US" sz="2000"/>
          </a:p>
          <a:p>
            <a:pPr marL="228600" indent="0"/>
            <a:endParaRPr lang="en-US" sz="2000"/>
          </a:p>
          <a:p>
            <a:pPr marL="228600" indent="0"/>
            <a:r>
              <a:rPr lang="en-US" sz="2000" b="1">
                <a:solidFill>
                  <a:srgbClr val="FF0000"/>
                </a:solidFill>
              </a:rPr>
              <a:t>At Aphelion Earth is about 95 million miles away from the Sun on 4th July and at Perihelion it is about 92 million miles away on 1st January</a:t>
            </a:r>
            <a:r>
              <a:rPr lang="en-US" sz="2000"/>
              <a:t>.</a:t>
            </a:r>
            <a:endParaRPr lang="en-US" sz="2000"/>
          </a:p>
          <a:p>
            <a:pPr marL="228600" indent="0"/>
            <a:endParaRPr lang="en-US" sz="2000"/>
          </a:p>
          <a:p>
            <a:pPr marL="228600" indent="0"/>
            <a:r>
              <a:rPr lang="en-US" sz="2000"/>
              <a:t>When the same bodies are closest to the Sun, the position is called </a:t>
            </a:r>
            <a:r>
              <a:rPr lang="en-US" sz="2000" b="1">
                <a:solidFill>
                  <a:srgbClr val="00B050"/>
                </a:solidFill>
              </a:rPr>
              <a:t>Perihelion</a:t>
            </a:r>
            <a:r>
              <a:rPr lang="en-US" sz="2000"/>
              <a:t>.</a:t>
            </a:r>
            <a:endParaRPr lang="en-US" sz="2000"/>
          </a:p>
          <a:p>
            <a:pPr marL="228600" indent="0"/>
            <a:endParaRPr lang="en-US" sz="2000"/>
          </a:p>
          <a:p>
            <a:pPr marL="228600" indent="0"/>
            <a:r>
              <a:rPr lang="en-US" sz="2000"/>
              <a:t>When the Moon revolving around the Earth is furthest from it, the position is called </a:t>
            </a:r>
            <a:r>
              <a:rPr lang="en-US" sz="2000" b="1">
                <a:solidFill>
                  <a:srgbClr val="00B050"/>
                </a:solidFill>
              </a:rPr>
              <a:t>Apogee </a:t>
            </a:r>
            <a:r>
              <a:rPr lang="en-US" sz="2000"/>
              <a:t>and the distance is about 250000 miles. When it is closest to the Earth, the position is called </a:t>
            </a:r>
            <a:r>
              <a:rPr lang="en-US" sz="2000" b="1">
                <a:solidFill>
                  <a:srgbClr val="00B050"/>
                </a:solidFill>
              </a:rPr>
              <a:t>Perigee</a:t>
            </a:r>
            <a:r>
              <a:rPr lang="en-US" sz="2000"/>
              <a:t> and the distance is about 220000 miles.</a:t>
            </a:r>
            <a:endParaRPr lang="en-US" sz="2000"/>
          </a:p>
        </p:txBody>
      </p:sp>
      <p:pic>
        <p:nvPicPr>
          <p:cNvPr id="8" name="Picture Placeholder 7"/>
          <p:cNvPicPr>
            <a:picLocks noChangeAspect="1"/>
          </p:cNvPicPr>
          <p:nvPr>
            <p:ph type="pic" idx="2"/>
          </p:nvPr>
        </p:nvPicPr>
        <p:blipFill>
          <a:blip r:embed="rId1"/>
          <a:stretch>
            <a:fillRect/>
          </a:stretch>
        </p:blipFill>
        <p:spPr>
          <a:xfrm>
            <a:off x="6613525" y="1186815"/>
            <a:ext cx="5189855" cy="37471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0" y="357892"/>
            <a:ext cx="10363200" cy="646290"/>
          </a:xfrm>
          <a:noFill/>
          <a:ln>
            <a:noFill/>
          </a:ln>
        </p:spPr>
        <p:txBody>
          <a:bodyPr spcFirstLastPara="1" wrap="square" lIns="91425" tIns="45700" rIns="91425" bIns="45700" rtlCol="0" anchor="ctr" anchorCtr="0">
            <a:spAutoFit/>
          </a:bodyPr>
          <a:lstStyle/>
          <a:p>
            <a:pPr>
              <a:lnSpc>
                <a:spcPct val="100000"/>
              </a:lnSpc>
              <a:buClr>
                <a:srgbClr val="000000"/>
              </a:buClr>
              <a:buFont typeface="Arial" panose="020B0604020202020204"/>
            </a:pPr>
            <a:r>
              <a:rPr lang="en-US" altLang="en-US" sz="3600" b="1" dirty="0">
                <a:solidFill>
                  <a:srgbClr val="000000"/>
                </a:solidFill>
                <a:latin typeface="Mayak" panose="020B0504020202080204" pitchFamily="34" charset="0"/>
                <a:cs typeface="Arial" panose="020B0604020202020204"/>
              </a:rPr>
              <a:t>Law 1:  All planets orbit in an elliptical fashion</a:t>
            </a:r>
            <a:endParaRPr lang="en-US" altLang="en-US" sz="3600" b="1" dirty="0">
              <a:solidFill>
                <a:srgbClr val="000000"/>
              </a:solidFill>
              <a:latin typeface="Mayak" panose="020B0504020202080204" pitchFamily="34" charset="0"/>
              <a:cs typeface="Arial" panose="020B0604020202020204"/>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15900" y="1825625"/>
                <a:ext cx="11582400" cy="4351338"/>
              </a:xfrm>
              <a:solidFill>
                <a:schemeClr val="bg1"/>
              </a:solidFill>
            </p:spPr>
            <p:txBody>
              <a:bodyPr/>
              <a:lstStyle/>
              <a:p>
                <a:pPr eaLnBrk="1" hangingPunct="1">
                  <a:defRPr/>
                </a:pPr>
                <a:r>
                  <a:rPr lang="en-US" dirty="0"/>
                  <a:t>Eccentricity tells how “elliptical’ the orbit is </a:t>
                </a:r>
                <a:endParaRPr lang="en-US" dirty="0"/>
              </a:p>
              <a:p>
                <a:pPr eaLnBrk="1" hangingPunct="1">
                  <a:defRPr/>
                </a:pPr>
                <a:endParaRPr lang="en-US" dirty="0"/>
              </a:p>
              <a:p>
                <a:pPr eaLnBrk="1" hangingPunct="1">
                  <a:defRPr/>
                </a:pPr>
                <a:r>
                  <a:rPr lang="en-US" dirty="0"/>
                  <a:t>Eccentricity is how elongated (oval) the orbit is </a:t>
                </a:r>
                <a:endParaRPr lang="en-US" dirty="0"/>
              </a:p>
              <a:p>
                <a:pPr marL="0" indent="0">
                  <a:buNone/>
                  <a:defRPr/>
                </a:pPr>
                <a:r>
                  <a:rPr lang="en-US" dirty="0"/>
                  <a:t> </a:t>
                </a:r>
                <a:endParaRPr lang="en-US" dirty="0"/>
              </a:p>
              <a:p>
                <a:pPr marL="114300" indent="0">
                  <a:buNone/>
                  <a:defRPr/>
                </a:pPr>
                <a14:m>
                  <m:oMathPara xmlns:m="http://schemas.openxmlformats.org/officeDocument/2006/math">
                    <m:oMathParaPr>
                      <m:jc m:val="centerGroup"/>
                    </m:oMathParaPr>
                    <m:oMath xmlns:m="http://schemas.openxmlformats.org/officeDocument/2006/math">
                      <m:r>
                        <m:rPr>
                          <m:nor/>
                        </m:rPr>
                        <a:rPr lang="en-US" dirty="0" smtClean="0">
                          <a:latin typeface="Cambria Math" panose="02040503050406030204" charset="0"/>
                        </a:rPr>
                        <m:t>eccentricity</m:t>
                      </m:r>
                      <m:r>
                        <m:rPr>
                          <m:nor/>
                        </m:rPr>
                        <a:rPr lang="en-US" b="0" i="0" dirty="0" smtClean="0">
                          <a:latin typeface="Cambria Math" panose="02040503050406030204" charset="0"/>
                        </a:rPr>
                        <m:t>=   </m:t>
                      </m:r>
                      <m:f>
                        <m:fPr>
                          <m:ctrlPr>
                            <a:rPr lang="en-US" b="0" i="1" dirty="0" smtClean="0">
                              <a:latin typeface="Cambria Math" panose="02040503050406030204" charset="0"/>
                            </a:rPr>
                          </m:ctrlPr>
                        </m:fPr>
                        <m:num>
                          <m:r>
                            <m:rPr>
                              <m:nor/>
                            </m:rPr>
                            <a:rPr lang="en-US" dirty="0">
                              <a:latin typeface="Cambria Math" panose="02040503050406030204" charset="0"/>
                            </a:rPr>
                            <m:t>distance</m:t>
                          </m:r>
                          <m:r>
                            <m:rPr>
                              <m:nor/>
                            </m:rPr>
                            <a:rPr lang="en-US" dirty="0">
                              <a:latin typeface="Cambria Math" panose="02040503050406030204" charset="0"/>
                            </a:rPr>
                            <m:t> </m:t>
                          </m:r>
                          <m:r>
                            <m:rPr>
                              <m:nor/>
                            </m:rPr>
                            <a:rPr lang="en-US" dirty="0">
                              <a:latin typeface="Cambria Math" panose="02040503050406030204" charset="0"/>
                            </a:rPr>
                            <m:t>between</m:t>
                          </m:r>
                          <m:r>
                            <m:rPr>
                              <m:nor/>
                            </m:rPr>
                            <a:rPr lang="en-US" dirty="0">
                              <a:latin typeface="Cambria Math" panose="02040503050406030204" charset="0"/>
                            </a:rPr>
                            <m:t> </m:t>
                          </m:r>
                          <m:r>
                            <m:rPr>
                              <m:nor/>
                            </m:rPr>
                            <a:rPr lang="en-US" dirty="0">
                              <a:latin typeface="Cambria Math" panose="02040503050406030204" charset="0"/>
                            </a:rPr>
                            <m:t>foci</m:t>
                          </m:r>
                        </m:num>
                        <m:den>
                          <m:r>
                            <m:rPr>
                              <m:nor/>
                            </m:rPr>
                            <a:rPr lang="en-US" dirty="0">
                              <a:latin typeface="Cambria Math" panose="02040503050406030204" charset="0"/>
                            </a:rPr>
                            <m:t>length</m:t>
                          </m:r>
                          <m:r>
                            <m:rPr>
                              <m:nor/>
                            </m:rPr>
                            <a:rPr lang="en-US" dirty="0">
                              <a:latin typeface="Cambria Math" panose="02040503050406030204" charset="0"/>
                            </a:rPr>
                            <m:t> </m:t>
                          </m:r>
                          <m:r>
                            <m:rPr>
                              <m:nor/>
                            </m:rPr>
                            <a:rPr lang="en-US" dirty="0">
                              <a:latin typeface="Cambria Math" panose="02040503050406030204" charset="0"/>
                            </a:rPr>
                            <m:t>of</m:t>
                          </m:r>
                          <m:r>
                            <m:rPr>
                              <m:nor/>
                            </m:rPr>
                            <a:rPr lang="en-US" dirty="0">
                              <a:latin typeface="Cambria Math" panose="02040503050406030204" charset="0"/>
                            </a:rPr>
                            <m:t> </m:t>
                          </m:r>
                          <m:r>
                            <m:rPr>
                              <m:nor/>
                            </m:rPr>
                            <a:rPr lang="en-US" dirty="0">
                              <a:latin typeface="Cambria Math" panose="02040503050406030204" charset="0"/>
                            </a:rPr>
                            <m:t>major</m:t>
                          </m:r>
                          <m:r>
                            <m:rPr>
                              <m:nor/>
                            </m:rPr>
                            <a:rPr lang="en-US" dirty="0">
                              <a:latin typeface="Cambria Math" panose="02040503050406030204" charset="0"/>
                            </a:rPr>
                            <m:t> </m:t>
                          </m:r>
                          <m:r>
                            <m:rPr>
                              <m:nor/>
                            </m:rPr>
                            <a:rPr lang="en-US" dirty="0">
                              <a:latin typeface="Cambria Math" panose="02040503050406030204" charset="0"/>
                            </a:rPr>
                            <m:t>axis</m:t>
                          </m:r>
                        </m:den>
                      </m:f>
                    </m:oMath>
                  </m:oMathPara>
                </a14:m>
                <a:endParaRPr lang="en-US" dirty="0"/>
              </a:p>
              <a:p>
                <a:pPr marL="114300" indent="0" eaLnBrk="1" hangingPunct="1">
                  <a:buNone/>
                  <a:defRPr/>
                </a:pP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215900" y="1825625"/>
                <a:ext cx="11582400" cy="4351338"/>
              </a:xfrm>
              <a:blipFill rotWithShape="1">
                <a:blip r:embed="rId1"/>
                <a:stretch>
                  <a:fillRect b="7"/>
                </a:stretch>
              </a:blipFill>
            </p:spPr>
            <p:txBody>
              <a:bodyPr/>
              <a:lstStyle/>
              <a:p>
                <a:r>
                  <a:rPr lang="en-US"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79400" y="365126"/>
            <a:ext cx="11074400" cy="854074"/>
          </a:xfrm>
        </p:spPr>
        <p:txBody>
          <a:bodyPr>
            <a:normAutofit/>
          </a:bodyPr>
          <a:lstStyle/>
          <a:p>
            <a:pPr eaLnBrk="1" hangingPunct="1"/>
            <a:r>
              <a:rPr lang="en-US" altLang="en-US" sz="3600" b="1" dirty="0"/>
              <a:t>All our planets orbit with the sun at one focus</a:t>
            </a:r>
            <a:endParaRPr lang="en-US" altLang="en-US" sz="3600" b="1" dirty="0"/>
          </a:p>
        </p:txBody>
      </p:sp>
      <p:pic>
        <p:nvPicPr>
          <p:cNvPr id="4099"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2717800" y="1642692"/>
            <a:ext cx="5105400" cy="3398837"/>
          </a:xfrm>
        </p:spPr>
      </p:pic>
      <p:sp>
        <p:nvSpPr>
          <p:cNvPr id="4100" name="Rectangle 1"/>
          <p:cNvSpPr>
            <a:spLocks noChangeArrowheads="1"/>
          </p:cNvSpPr>
          <p:nvPr/>
        </p:nvSpPr>
        <p:spPr bwMode="auto">
          <a:xfrm>
            <a:off x="685800" y="5791201"/>
            <a:ext cx="8191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hlinkClick r:id="rId2"/>
              </a:rPr>
              <a:t>https://www.youtube.com/watch?v=8wT8nVHg_zo</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rPr>
              <a:t>   </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endParaRPr>
          </a:p>
          <a:p>
            <a:pPr marL="0" marR="0" lvl="0" indent="0" algn="l" defTabSz="914400" rtl="0" eaLnBrk="1" fontAlgn="auto" latinLnBrk="0" hangingPunct="1">
              <a:lnSpc>
                <a:spcPct val="100000"/>
              </a:lnSpc>
              <a:spcBef>
                <a:spcPct val="0"/>
              </a:spcBef>
              <a:spcAft>
                <a:spcPts val="0"/>
              </a:spcAft>
              <a:buClr>
                <a:srgbClr val="000000"/>
              </a:buClr>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rPr>
              <a:t>1</a:t>
            </a:r>
            <a:r>
              <a:rPr kumimoji="0" lang="en-US" altLang="en-US" sz="1800" b="0" i="0" u="none" strike="noStrike" kern="0" cap="none" spc="0" normalizeH="0" baseline="30000" noProof="0" dirty="0">
                <a:ln>
                  <a:noFill/>
                </a:ln>
                <a:solidFill>
                  <a:srgbClr val="000000"/>
                </a:solidFill>
                <a:effectLst/>
                <a:uLnTx/>
                <a:uFillTx/>
                <a:latin typeface="Arial" panose="020B0604020202020204" pitchFamily="34" charset="0"/>
                <a:cs typeface="Arial" panose="020B0604020202020204"/>
                <a:sym typeface="Arial" panose="020B0604020202020204"/>
              </a:rPr>
              <a:t>st</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rPr>
              <a:t> law drawing the orbit</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39700" y="272679"/>
            <a:ext cx="10071100" cy="520700"/>
          </a:xfrm>
        </p:spPr>
        <p:txBody>
          <a:bodyPr>
            <a:normAutofit fontScale="90000"/>
          </a:bodyPr>
          <a:lstStyle/>
          <a:p>
            <a:pPr eaLnBrk="1" hangingPunct="1"/>
            <a:r>
              <a:rPr lang="en-US" altLang="en-US" sz="2400" b="1" dirty="0"/>
              <a:t>Law 2:  Planets sweep out equal areas of their elliptical orbit in equal time periods</a:t>
            </a:r>
            <a:endParaRPr lang="en-US" altLang="en-US" b="1" dirty="0"/>
          </a:p>
        </p:txBody>
      </p:sp>
      <p:pic>
        <p:nvPicPr>
          <p:cNvPr id="14339" name="Picture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676400" y="1295400"/>
            <a:ext cx="66675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43776" y="4740275"/>
            <a:ext cx="3095625"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1"/>
          <p:cNvSpPr>
            <a:spLocks noChangeArrowheads="1"/>
          </p:cNvSpPr>
          <p:nvPr/>
        </p:nvSpPr>
        <p:spPr bwMode="auto">
          <a:xfrm>
            <a:off x="1704975" y="5810251"/>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defRPr/>
            </a:pPr>
            <a:r>
              <a:rPr kumimoji="0" lang="en-US" altLang="en-US" sz="1800" b="0" i="0" u="sng" strike="noStrike" kern="0" cap="none" spc="0" normalizeH="0" baseline="0" noProof="0">
                <a:ln>
                  <a:noFill/>
                </a:ln>
                <a:solidFill>
                  <a:srgbClr val="000000"/>
                </a:solidFill>
                <a:effectLst/>
                <a:uLnTx/>
                <a:uFillTx/>
                <a:latin typeface="Arial" panose="020B0604020202020204" pitchFamily="34" charset="0"/>
                <a:cs typeface="Arial" panose="020B0604020202020204"/>
                <a:sym typeface="Arial" panose="020B0604020202020204"/>
                <a:hlinkClick r:id="rId3"/>
              </a:rPr>
              <a:t>http://www.youtube.com/watch?v=_3OOK8a4l8Y&amp;NR=1</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a:sym typeface="Arial" panose="020B0604020202020204"/>
            </a:endParaRPr>
          </a:p>
          <a:p>
            <a:pPr marL="0" marR="0" lvl="0" indent="0" algn="l" defTabSz="914400" rtl="0" eaLnBrk="1" fontAlgn="auto" latinLnBrk="0" hangingPunct="1">
              <a:lnSpc>
                <a:spcPct val="100000"/>
              </a:lnSpc>
              <a:spcBef>
                <a:spcPct val="0"/>
              </a:spcBef>
              <a:spcAft>
                <a:spcPts val="0"/>
              </a:spcAft>
              <a:buClr>
                <a:srgbClr val="000000"/>
              </a:buClr>
              <a:buSzTx/>
              <a:buFontTx/>
              <a:buNone/>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a:sym typeface="Arial" panose="020B0604020202020204"/>
              </a:rPr>
              <a:t>keppler 2</a:t>
            </a:r>
            <a:r>
              <a:rPr kumimoji="0" lang="en-US" altLang="en-US" sz="1800" b="0" i="0" u="none" strike="noStrike" kern="0" cap="none" spc="0" normalizeH="0" baseline="30000" noProof="0">
                <a:ln>
                  <a:noFill/>
                </a:ln>
                <a:solidFill>
                  <a:srgbClr val="000000"/>
                </a:solidFill>
                <a:effectLst/>
                <a:uLnTx/>
                <a:uFillTx/>
                <a:latin typeface="Arial" panose="020B0604020202020204" pitchFamily="34" charset="0"/>
                <a:cs typeface="Arial" panose="020B0604020202020204"/>
                <a:sym typeface="Arial" panose="020B0604020202020204"/>
              </a:rPr>
              <a:t>nd</a:t>
            </a: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a:sym typeface="Arial" panose="020B0604020202020204"/>
              </a:rPr>
              <a:t> law</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a:sym typeface="Arial" panose="020B0604020202020204"/>
            </a:endParaRPr>
          </a:p>
        </p:txBody>
      </p:sp>
      <p:sp>
        <p:nvSpPr>
          <p:cNvPr id="8" name="TextBox 7"/>
          <p:cNvSpPr txBox="1"/>
          <p:nvPr/>
        </p:nvSpPr>
        <p:spPr>
          <a:xfrm>
            <a:off x="355599" y="1445508"/>
            <a:ext cx="264160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en-US" sz="1400" b="0" i="0" u="sng"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hlinkClick r:id="rId4"/>
              </a:rPr>
              <a:t>http://www.keplersdiscovery.com/AreaTime.html</a:t>
            </a:r>
            <a:br>
              <a:rPr kumimoji="0" lang="en-US"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br>
            <a:r>
              <a:rPr kumimoji="0" lang="en-US"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a:t>
            </a:r>
            <a:r>
              <a:rPr kumimoji="0" lang="en-US" altLang="en-US" sz="1400" b="0" i="0" u="none" strike="noStrike" kern="0" cap="none" spc="0" normalizeH="0" baseline="0" noProof="0" dirty="0" err="1">
                <a:ln>
                  <a:noFill/>
                </a:ln>
                <a:solidFill>
                  <a:srgbClr val="000000"/>
                </a:solidFill>
                <a:effectLst/>
                <a:uLnTx/>
                <a:uFillTx/>
                <a:latin typeface="Arial" panose="020B0604020202020204"/>
                <a:cs typeface="Arial" panose="020B0604020202020204"/>
                <a:sym typeface="Arial" panose="020B0604020202020204"/>
              </a:rPr>
              <a:t>keplers</a:t>
            </a:r>
            <a:r>
              <a:rPr kumimoji="0" lang="en-US"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 law of equal areas </a:t>
            </a:r>
            <a:endPar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105" y="457200"/>
            <a:ext cx="7736205" cy="448945"/>
          </a:xfrm>
        </p:spPr>
        <p:txBody>
          <a:bodyPr>
            <a:noAutofit/>
          </a:bodyPr>
          <a:p>
            <a:r>
              <a:rPr lang="en-US" sz="3600" b="1">
                <a:sym typeface="+mn-ea"/>
              </a:rPr>
              <a:t>Planet Formation Temperatures Plot</a:t>
            </a:r>
            <a:endParaRPr lang="en-US" sz="3600" b="1">
              <a:sym typeface="+mn-ea"/>
            </a:endParaRPr>
          </a:p>
        </p:txBody>
      </p:sp>
      <p:sp>
        <p:nvSpPr>
          <p:cNvPr id="3" name="Text Placeholder 2"/>
          <p:cNvSpPr>
            <a:spLocks noGrp="1"/>
          </p:cNvSpPr>
          <p:nvPr>
            <p:ph type="body" idx="1"/>
          </p:nvPr>
        </p:nvSpPr>
        <p:spPr/>
        <p:txBody>
          <a:bodyPr/>
          <a:p>
            <a:pPr marL="114300" indent="0">
              <a:buNone/>
            </a:pPr>
            <a:r>
              <a:rPr lang="en-US" sz="2800"/>
              <a:t>Shows planet formation temperature as a function of distance from the Sun. Also indicates the state (gas or solid) of several substances at the given distance and temperature.</a:t>
            </a:r>
            <a:endParaRPr lang="en-US" sz="2800"/>
          </a:p>
        </p:txBody>
      </p:sp>
      <p:pic>
        <p:nvPicPr>
          <p:cNvPr id="6" name="Picture Placeholder 5"/>
          <p:cNvPicPr>
            <a:picLocks noChangeAspect="1"/>
          </p:cNvPicPr>
          <p:nvPr>
            <p:ph type="pic" idx="2"/>
          </p:nvPr>
        </p:nvPicPr>
        <p:blipFill>
          <a:blip r:embed="rId1"/>
          <a:stretch>
            <a:fillRect/>
          </a:stretch>
        </p:blipFill>
        <p:spPr>
          <a:xfrm>
            <a:off x="6408420" y="1734820"/>
            <a:ext cx="4839335" cy="4393565"/>
          </a:xfrm>
          <a:prstGeom prst="rect">
            <a:avLst/>
          </a:prstGeom>
        </p:spPr>
      </p:pic>
      <p:sp>
        <p:nvSpPr>
          <p:cNvPr id="7" name="Text Box 6"/>
          <p:cNvSpPr txBox="1"/>
          <p:nvPr/>
        </p:nvSpPr>
        <p:spPr>
          <a:xfrm>
            <a:off x="8100060" y="1235710"/>
            <a:ext cx="2540000" cy="368300"/>
          </a:xfrm>
          <a:prstGeom prst="rect">
            <a:avLst/>
          </a:prstGeom>
          <a:noFill/>
        </p:spPr>
        <p:txBody>
          <a:bodyPr wrap="square" rtlCol="0" anchor="t">
            <a:spAutoFit/>
          </a:bodyPr>
          <a:p>
            <a:r>
              <a:rPr lang="en-US" b="1"/>
              <a:t>formationtemps.rar</a:t>
            </a:r>
            <a:endParaRPr lang="en-US"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44500" y="274638"/>
            <a:ext cx="9766300" cy="1477962"/>
          </a:xfrm>
        </p:spPr>
        <p:txBody>
          <a:bodyPr/>
          <a:lstStyle/>
          <a:p>
            <a:pPr eaLnBrk="1" hangingPunct="1"/>
            <a:r>
              <a:rPr lang="en-US" altLang="en-US" sz="2800" b="1" dirty="0"/>
              <a:t>3</a:t>
            </a:r>
            <a:r>
              <a:rPr lang="en-US" altLang="en-US" sz="2800" b="1" baseline="30000" dirty="0"/>
              <a:t>rd</a:t>
            </a:r>
            <a:r>
              <a:rPr lang="en-US" altLang="en-US" sz="2800" b="1" dirty="0"/>
              <a:t> Law:   A planet’s period of revolution squared is proportional to its distance from the sun cubed</a:t>
            </a:r>
            <a:br>
              <a:rPr lang="en-US" altLang="en-US" b="1" dirty="0"/>
            </a:br>
            <a:endParaRPr lang="en-US" altLang="en-US" b="1" dirty="0"/>
          </a:p>
        </p:txBody>
      </p:sp>
      <p:pic>
        <p:nvPicPr>
          <p:cNvPr id="16387" name="Content Placeholder 7"/>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2209800" y="2133600"/>
            <a:ext cx="6934200" cy="4025900"/>
          </a:xfr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p:nvPr>
        </p:nvSpPr>
        <p:spPr/>
        <p:txBody>
          <a:bodyPr/>
          <a:p>
            <a:endParaRPr lang="en-US"/>
          </a:p>
        </p:txBody>
      </p:sp>
      <p:pic>
        <p:nvPicPr>
          <p:cNvPr id="3" name="y2mate.com - The Sputnik 1 Launch The First Artificial Satellite To Enter Earths Orbit  Mach  NBC News_1080p">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527810" y="1155065"/>
            <a:ext cx="8614410" cy="439547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sz="2800" b="1" dirty="0"/>
              <a:t>The 3</a:t>
            </a:r>
            <a:r>
              <a:rPr lang="en-US" altLang="en-US" sz="2800" b="1" baseline="30000" dirty="0"/>
              <a:t>rd  </a:t>
            </a:r>
            <a:r>
              <a:rPr lang="en-US" altLang="en-US" sz="2800" b="1" dirty="0"/>
              <a:t>Law:  </a:t>
            </a:r>
            <a:r>
              <a:rPr lang="en-US" altLang="en-US" sz="2800" b="1" baseline="30000" dirty="0"/>
              <a:t>  </a:t>
            </a:r>
            <a:r>
              <a:rPr lang="en-US" altLang="en-US" sz="2800" b="1" dirty="0" err="1"/>
              <a:t>R</a:t>
            </a:r>
            <a:r>
              <a:rPr lang="en-US" altLang="en-US" sz="2800" b="1" baseline="30000" dirty="0" err="1"/>
              <a:t>2</a:t>
            </a:r>
            <a:r>
              <a:rPr lang="en-US" altLang="en-US" sz="2800" b="1" baseline="30000" dirty="0"/>
              <a:t>  (year)</a:t>
            </a:r>
            <a:r>
              <a:rPr lang="en-US" altLang="en-US" sz="2800" b="1" dirty="0"/>
              <a:t>  is proportional to  </a:t>
            </a:r>
            <a:r>
              <a:rPr lang="en-US" altLang="en-US" sz="2800" b="1" dirty="0" err="1"/>
              <a:t>d</a:t>
            </a:r>
            <a:r>
              <a:rPr lang="en-US" altLang="en-US" sz="2800" b="1" baseline="30000" dirty="0" err="1"/>
              <a:t>3</a:t>
            </a:r>
            <a:r>
              <a:rPr lang="en-US" altLang="en-US" sz="2800" b="1" baseline="30000" dirty="0"/>
              <a:t> (distance)</a:t>
            </a:r>
            <a:br>
              <a:rPr lang="en-US" altLang="en-US" sz="2800" b="1" dirty="0"/>
            </a:br>
            <a:endParaRPr lang="en-US" altLang="en-US" sz="2800" b="1" dirty="0"/>
          </a:p>
        </p:txBody>
      </p:sp>
      <p:sp>
        <p:nvSpPr>
          <p:cNvPr id="17411" name="Content Placeholder 2"/>
          <p:cNvSpPr>
            <a:spLocks noGrp="1"/>
          </p:cNvSpPr>
          <p:nvPr>
            <p:ph idx="1"/>
          </p:nvPr>
        </p:nvSpPr>
        <p:spPr>
          <a:solidFill>
            <a:schemeClr val="bg1"/>
          </a:solidFill>
        </p:spPr>
        <p:txBody>
          <a:bodyPr/>
          <a:lstStyle/>
          <a:p>
            <a:pPr eaLnBrk="1" hangingPunct="1"/>
            <a:r>
              <a:rPr lang="en-US" altLang="en-US" dirty="0"/>
              <a:t>The closer to the sun, the shorter the year both because the distance is shorter and because the planet moves faster.  </a:t>
            </a:r>
            <a:endParaRPr lang="en-US" altLang="en-US" dirty="0"/>
          </a:p>
          <a:p>
            <a:pPr eaLnBrk="1" hangingPunct="1"/>
            <a:endParaRPr lang="en-US" altLang="en-US" dirty="0"/>
          </a:p>
          <a:p>
            <a:pPr eaLnBrk="1" hangingPunct="1"/>
            <a:r>
              <a:rPr lang="en-US" altLang="en-US" dirty="0"/>
              <a:t>Earth </a:t>
            </a:r>
            <a:r>
              <a:rPr lang="en-US" altLang="en-US" dirty="0" err="1"/>
              <a:t>30km</a:t>
            </a:r>
            <a:r>
              <a:rPr lang="en-US" altLang="en-US" dirty="0"/>
              <a:t>/sec,  </a:t>
            </a:r>
            <a:endParaRPr lang="en-US" altLang="en-US" dirty="0"/>
          </a:p>
          <a:p>
            <a:pPr eaLnBrk="1" hangingPunct="1"/>
            <a:r>
              <a:rPr lang="en-US" altLang="en-US" dirty="0"/>
              <a:t>Mercury </a:t>
            </a:r>
            <a:r>
              <a:rPr lang="en-US" altLang="en-US" dirty="0" err="1"/>
              <a:t>49km</a:t>
            </a:r>
            <a:r>
              <a:rPr lang="en-US" altLang="en-US" dirty="0"/>
              <a:t>/sec, </a:t>
            </a:r>
            <a:endParaRPr lang="en-US" altLang="en-US" dirty="0"/>
          </a:p>
          <a:p>
            <a:pPr marL="114300" indent="0" eaLnBrk="1" hangingPunct="1">
              <a:buNone/>
            </a:pPr>
            <a:r>
              <a:rPr lang="en-US" altLang="en-US" sz="2400" u="sng" dirty="0">
                <a:hlinkClick r:id="rId1"/>
              </a:rPr>
              <a:t>http://www.youtube.com/watch?v=acrLrlApvy8&amp;feature=related</a:t>
            </a:r>
            <a:r>
              <a:rPr lang="en-US" altLang="en-US" sz="2400" dirty="0"/>
              <a:t>  3</a:t>
            </a:r>
            <a:r>
              <a:rPr lang="en-US" altLang="en-US" sz="2400" baseline="30000" dirty="0"/>
              <a:t>rd</a:t>
            </a:r>
            <a:r>
              <a:rPr lang="en-US" altLang="en-US" sz="2400" dirty="0"/>
              <a:t> law</a:t>
            </a:r>
            <a:endParaRPr lang="en-US" altLang="en-US" sz="2400" dirty="0"/>
          </a:p>
          <a:p>
            <a:pPr eaLnBrk="1" hangingPunct="1"/>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79400" y="228600"/>
            <a:ext cx="10515600" cy="903288"/>
          </a:xfrm>
        </p:spPr>
        <p:txBody>
          <a:bodyPr/>
          <a:lstStyle/>
          <a:p>
            <a:r>
              <a:rPr lang="en-US" altLang="en-US" b="1" dirty="0"/>
              <a:t>Forces that keep satellites in orbit:</a:t>
            </a:r>
            <a:endParaRPr lang="en-US" altLang="en-US" b="1" dirty="0"/>
          </a:p>
        </p:txBody>
      </p:sp>
      <p:sp>
        <p:nvSpPr>
          <p:cNvPr id="18435" name="Content Placeholder 4"/>
          <p:cNvSpPr>
            <a:spLocks noGrp="1"/>
          </p:cNvSpPr>
          <p:nvPr>
            <p:ph idx="1"/>
          </p:nvPr>
        </p:nvSpPr>
        <p:spPr>
          <a:xfrm>
            <a:off x="406400" y="1892722"/>
            <a:ext cx="7099300" cy="903288"/>
          </a:xfrm>
          <a:solidFill>
            <a:schemeClr val="bg1"/>
          </a:solidFill>
        </p:spPr>
        <p:txBody>
          <a:bodyPr>
            <a:normAutofit/>
          </a:bodyPr>
          <a:lstStyle/>
          <a:p>
            <a:pPr>
              <a:lnSpc>
                <a:spcPct val="100000"/>
              </a:lnSpc>
            </a:pPr>
            <a:r>
              <a:rPr lang="en-US" altLang="en-US" sz="1800" dirty="0"/>
              <a:t>Gravity:  </a:t>
            </a:r>
            <a:r>
              <a:rPr lang="en-US" altLang="en-US" sz="1800" dirty="0">
                <a:hlinkClick r:id="rId1"/>
              </a:rPr>
              <a:t>http://www.youtube.com/watch?v=MTY1Kje0yLg</a:t>
            </a:r>
            <a:endParaRPr lang="en-US" altLang="en-US" sz="1800" dirty="0"/>
          </a:p>
          <a:p>
            <a:pPr>
              <a:lnSpc>
                <a:spcPct val="100000"/>
              </a:lnSpc>
            </a:pPr>
            <a:r>
              <a:rPr lang="en-US" altLang="en-US" sz="1800" dirty="0"/>
              <a:t>Inertia  </a:t>
            </a:r>
            <a:r>
              <a:rPr lang="en-US" altLang="en-US" sz="1800" dirty="0">
                <a:hlinkClick r:id="rId2"/>
              </a:rPr>
              <a:t>http://www.youtube.com/watch?v=p1_UVSCm-wc</a:t>
            </a:r>
            <a:r>
              <a:rPr lang="en-US" altLang="en-US" sz="1800" dirty="0"/>
              <a:t>  </a:t>
            </a:r>
            <a:endParaRPr lang="en-US" altLang="en-US" sz="1800" dirty="0"/>
          </a:p>
        </p:txBody>
      </p:sp>
      <p:pic>
        <p:nvPicPr>
          <p:cNvPr id="18436" name="Picture 4" descr="http://www.drcruzan.com/Images/Physics/Gravity/GravityAndInertiaInOrbi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761" y="3238500"/>
            <a:ext cx="34131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14300" y="365125"/>
            <a:ext cx="11239500" cy="765175"/>
          </a:xfrm>
        </p:spPr>
        <p:txBody>
          <a:bodyPr>
            <a:normAutofit/>
          </a:bodyPr>
          <a:lstStyle/>
          <a:p>
            <a:pPr eaLnBrk="1" hangingPunct="1"/>
            <a:r>
              <a:rPr lang="en-US" altLang="en-US" sz="3200" b="1" dirty="0"/>
              <a:t>Forces that keep satellites in orbit around their primary:</a:t>
            </a:r>
            <a:endParaRPr lang="en-US" altLang="en-US" sz="3200" b="1" dirty="0"/>
          </a:p>
        </p:txBody>
      </p:sp>
      <p:pic>
        <p:nvPicPr>
          <p:cNvPr id="19459"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667000" y="1905000"/>
            <a:ext cx="631348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81000" y="1276985"/>
            <a:ext cx="6706235" cy="1130935"/>
          </a:xfrm>
          <a:solidFill>
            <a:schemeClr val="bg1"/>
          </a:solidFill>
        </p:spPr>
        <p:txBody>
          <a:bodyPr>
            <a:normAutofit/>
          </a:bodyPr>
          <a:lstStyle/>
          <a:p>
            <a:pPr marL="342900" indent="-342900" algn="l" eaLnBrk="1" hangingPunct="1">
              <a:buFont typeface="Wingdings" panose="05000000000000000000" charset="0"/>
              <a:buChar char="Ø"/>
            </a:pPr>
            <a:r>
              <a:rPr lang="en-US" altLang="en-US" sz="2400" dirty="0">
                <a:latin typeface="Tahoma" panose="020B0604030504040204" pitchFamily="34" charset="0"/>
                <a:ea typeface="Tahoma" panose="020B0604030504040204" pitchFamily="34" charset="0"/>
                <a:cs typeface="Tahoma" panose="020B0604030504040204" pitchFamily="34" charset="0"/>
              </a:rPr>
              <a:t>Velocity and </a:t>
            </a:r>
            <a:r>
              <a:rPr lang="en-US" alt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Gravitational force </a:t>
            </a:r>
            <a:r>
              <a:rPr lang="en-US" altLang="en-US" sz="2400" dirty="0">
                <a:latin typeface="Tahoma" panose="020B0604030504040204" pitchFamily="34" charset="0"/>
                <a:ea typeface="Tahoma" panose="020B0604030504040204" pitchFamily="34" charset="0"/>
                <a:cs typeface="Tahoma" panose="020B0604030504040204" pitchFamily="34" charset="0"/>
              </a:rPr>
              <a:t>change with distance.</a:t>
            </a:r>
            <a:endParaRPr lang="en-US" alt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2048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265193" y="2489201"/>
            <a:ext cx="3970338"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noChangeArrowheads="1"/>
          </p:cNvSpPr>
          <p:nvPr/>
        </p:nvSpPr>
        <p:spPr>
          <a:xfrm>
            <a:off x="381000" y="2209800"/>
            <a:ext cx="6706235" cy="1130935"/>
          </a:xfrm>
          <a:prstGeom prst="rect">
            <a:avLst/>
          </a:prstGeom>
          <a:solidFill>
            <a:schemeClr val="bg1"/>
          </a:solidFill>
          <a:ln>
            <a:noFill/>
          </a:ln>
        </p:spPr>
        <p:txBody>
          <a:bodyPr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42900" indent="-342900" algn="l" eaLnBrk="1" hangingPunct="1">
              <a:buFont typeface="Wingdings" panose="05000000000000000000" charset="0"/>
              <a:buChar char="Ø"/>
            </a:pPr>
            <a:r>
              <a:rPr lang="en-US" altLang="en-US" sz="2400" dirty="0">
                <a:latin typeface="Tahoma" panose="020B0604030504040204" pitchFamily="34" charset="0"/>
                <a:ea typeface="Tahoma" panose="020B0604030504040204" pitchFamily="34" charset="0"/>
                <a:cs typeface="Tahoma" panose="020B0604030504040204" pitchFamily="34" charset="0"/>
                <a:sym typeface="+mn-ea"/>
              </a:rPr>
              <a:t>The satellite moves </a:t>
            </a:r>
            <a:r>
              <a:rPr lang="en-US" altLang="en-US" sz="2400" dirty="0">
                <a:solidFill>
                  <a:srgbClr val="FF0000"/>
                </a:solidFill>
                <a:latin typeface="Tahoma" panose="020B0604030504040204" pitchFamily="34" charset="0"/>
                <a:ea typeface="Tahoma" panose="020B0604030504040204" pitchFamily="34" charset="0"/>
                <a:cs typeface="Tahoma" panose="020B0604030504040204" pitchFamily="34" charset="0"/>
                <a:sym typeface="+mn-ea"/>
              </a:rPr>
              <a:t>faster</a:t>
            </a:r>
            <a:r>
              <a:rPr lang="en-US" altLang="en-US" sz="2400" dirty="0">
                <a:latin typeface="Tahoma" panose="020B0604030504040204" pitchFamily="34" charset="0"/>
                <a:ea typeface="Tahoma" panose="020B0604030504040204" pitchFamily="34" charset="0"/>
                <a:cs typeface="Tahoma" panose="020B0604030504040204" pitchFamily="34" charset="0"/>
                <a:sym typeface="+mn-ea"/>
              </a:rPr>
              <a:t> when </a:t>
            </a:r>
            <a:r>
              <a:rPr lang="en-US" altLang="en-US" sz="2400" dirty="0">
                <a:solidFill>
                  <a:srgbClr val="FF0000"/>
                </a:solidFill>
                <a:latin typeface="Tahoma" panose="020B0604030504040204" pitchFamily="34" charset="0"/>
                <a:ea typeface="Tahoma" panose="020B0604030504040204" pitchFamily="34" charset="0"/>
                <a:cs typeface="Tahoma" panose="020B0604030504040204" pitchFamily="34" charset="0"/>
                <a:sym typeface="+mn-ea"/>
              </a:rPr>
              <a:t>closer</a:t>
            </a:r>
            <a:r>
              <a:rPr lang="en-US" altLang="en-US" sz="2400" dirty="0">
                <a:latin typeface="Tahoma" panose="020B0604030504040204" pitchFamily="34" charset="0"/>
                <a:ea typeface="Tahoma" panose="020B0604030504040204" pitchFamily="34" charset="0"/>
                <a:cs typeface="Tahoma" panose="020B0604030504040204" pitchFamily="34" charset="0"/>
                <a:sym typeface="+mn-ea"/>
              </a:rPr>
              <a:t> because the gravitational force is greater.</a:t>
            </a:r>
            <a:endParaRPr lang="en-US" alt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a:spLocks noGrp="1" noChangeArrowheads="1"/>
          </p:cNvSpPr>
          <p:nvPr/>
        </p:nvSpPr>
        <p:spPr>
          <a:xfrm>
            <a:off x="381000" y="3425825"/>
            <a:ext cx="6706235" cy="1130935"/>
          </a:xfrm>
          <a:prstGeom prst="rect">
            <a:avLst/>
          </a:prstGeom>
          <a:solidFill>
            <a:schemeClr val="bg1"/>
          </a:solidFill>
          <a:ln>
            <a:noFill/>
          </a:ln>
        </p:spPr>
        <p:txBody>
          <a:bodyPr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42900" indent="-342900" algn="l" eaLnBrk="1" hangingPunct="1">
              <a:buFont typeface="Wingdings" panose="05000000000000000000" charset="0"/>
              <a:buChar char="Ø"/>
            </a:pPr>
            <a:r>
              <a:rPr lang="en-US" altLang="en-US" sz="2400" dirty="0">
                <a:latin typeface="Tahoma" panose="020B0604030504040204" pitchFamily="34" charset="0"/>
                <a:ea typeface="Tahoma" panose="020B0604030504040204" pitchFamily="34" charset="0"/>
                <a:cs typeface="Tahoma" panose="020B0604030504040204" pitchFamily="34" charset="0"/>
                <a:sym typeface="+mn-ea"/>
              </a:rPr>
              <a:t>The satellite’s </a:t>
            </a:r>
            <a:r>
              <a:rPr lang="en-US" altLang="en-US" sz="2400" dirty="0">
                <a:solidFill>
                  <a:srgbClr val="00B050"/>
                </a:solidFill>
                <a:latin typeface="Tahoma" panose="020B0604030504040204" pitchFamily="34" charset="0"/>
                <a:ea typeface="Tahoma" panose="020B0604030504040204" pitchFamily="34" charset="0"/>
                <a:cs typeface="Tahoma" panose="020B0604030504040204" pitchFamily="34" charset="0"/>
                <a:sym typeface="+mn-ea"/>
              </a:rPr>
              <a:t>kinetic energy </a:t>
            </a:r>
            <a:r>
              <a:rPr lang="en-US" altLang="en-US" sz="2400" dirty="0">
                <a:latin typeface="Tahoma" panose="020B0604030504040204" pitchFamily="34" charset="0"/>
                <a:ea typeface="Tahoma" panose="020B0604030504040204" pitchFamily="34" charset="0"/>
                <a:cs typeface="Tahoma" panose="020B0604030504040204" pitchFamily="34" charset="0"/>
                <a:sym typeface="+mn-ea"/>
              </a:rPr>
              <a:t>is greater when velocity is faster.</a:t>
            </a:r>
            <a:endParaRPr lang="en-US" alt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p:cNvSpPr>
            <a:spLocks noGrp="1" noChangeArrowheads="1"/>
          </p:cNvSpPr>
          <p:nvPr/>
        </p:nvSpPr>
        <p:spPr>
          <a:xfrm>
            <a:off x="308610" y="4478020"/>
            <a:ext cx="6706235" cy="1130935"/>
          </a:xfrm>
          <a:prstGeom prst="rect">
            <a:avLst/>
          </a:prstGeom>
          <a:solidFill>
            <a:schemeClr val="bg1"/>
          </a:solidFill>
          <a:ln>
            <a:noFill/>
          </a:ln>
        </p:spPr>
        <p:txBody>
          <a:bodyPr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42900" indent="-342900" algn="l" eaLnBrk="1" hangingPunct="1">
              <a:buFont typeface="Wingdings" panose="05000000000000000000" charset="0"/>
              <a:buChar char="Ø"/>
            </a:pPr>
            <a:r>
              <a:rPr lang="en-US" altLang="en-US" sz="2400" dirty="0">
                <a:latin typeface="Tahoma" panose="020B0604030504040204" pitchFamily="34" charset="0"/>
                <a:ea typeface="Tahoma" panose="020B0604030504040204" pitchFamily="34" charset="0"/>
                <a:cs typeface="Tahoma" panose="020B0604030504040204" pitchFamily="34" charset="0"/>
                <a:sym typeface="+mn-ea"/>
              </a:rPr>
              <a:t>The sun’s </a:t>
            </a:r>
            <a:r>
              <a:rPr lang="en-US" altLang="en-US" sz="2400" dirty="0">
                <a:solidFill>
                  <a:srgbClr val="0070C0"/>
                </a:solidFill>
                <a:latin typeface="Tahoma" panose="020B0604030504040204" pitchFamily="34" charset="0"/>
                <a:ea typeface="Tahoma" panose="020B0604030504040204" pitchFamily="34" charset="0"/>
                <a:cs typeface="Tahoma" panose="020B0604030504040204" pitchFamily="34" charset="0"/>
                <a:sym typeface="+mn-ea"/>
              </a:rPr>
              <a:t>apparent diameter </a:t>
            </a:r>
            <a:r>
              <a:rPr lang="en-US" altLang="en-US" sz="2400" dirty="0">
                <a:latin typeface="Tahoma" panose="020B0604030504040204" pitchFamily="34" charset="0"/>
                <a:ea typeface="Tahoma" panose="020B0604030504040204" pitchFamily="34" charset="0"/>
                <a:cs typeface="Tahoma" panose="020B0604030504040204" pitchFamily="34" charset="0"/>
                <a:sym typeface="+mn-ea"/>
              </a:rPr>
              <a:t>looks larger when the satellite is closer</a:t>
            </a:r>
            <a:endParaRPr lang="en-US" altLang="en-US" sz="24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sym typeface="+mn-ea"/>
              </a:rPr>
              <a:t>Eccentricity Demonstrator</a:t>
            </a:r>
            <a:br>
              <a:rPr lang="en-US"/>
            </a:br>
            <a:endParaRPr lang="en-US"/>
          </a:p>
        </p:txBody>
      </p:sp>
      <p:sp>
        <p:nvSpPr>
          <p:cNvPr id="7" name="Text Placeholder 6"/>
          <p:cNvSpPr>
            <a:spLocks noGrp="1"/>
          </p:cNvSpPr>
          <p:nvPr>
            <p:ph type="body" idx="1"/>
          </p:nvPr>
        </p:nvSpPr>
        <p:spPr/>
        <p:txBody>
          <a:bodyPr/>
          <a:p>
            <a:r>
              <a:rPr lang="en-US" sz="2800"/>
              <a:t>Demonstrates the parameters that define the eccentricity of an ellipse.</a:t>
            </a:r>
            <a:endParaRPr lang="en-US" sz="2800"/>
          </a:p>
        </p:txBody>
      </p:sp>
      <p:pic>
        <p:nvPicPr>
          <p:cNvPr id="5" name="Picture Placeholder 4"/>
          <p:cNvPicPr>
            <a:picLocks noChangeAspect="1"/>
          </p:cNvPicPr>
          <p:nvPr>
            <p:ph type="pic" idx="2"/>
          </p:nvPr>
        </p:nvPicPr>
        <p:blipFill>
          <a:blip r:embed="rId1"/>
          <a:stretch>
            <a:fillRect/>
          </a:stretch>
        </p:blipFill>
        <p:spPr>
          <a:xfrm>
            <a:off x="5221605" y="1836420"/>
            <a:ext cx="6309360" cy="3185160"/>
          </a:xfrm>
          <a:prstGeom prst="rect">
            <a:avLst/>
          </a:prstGeom>
        </p:spPr>
      </p:pic>
      <p:sp>
        <p:nvSpPr>
          <p:cNvPr id="8" name="Text Box 7"/>
          <p:cNvSpPr txBox="1"/>
          <p:nvPr/>
        </p:nvSpPr>
        <p:spPr>
          <a:xfrm>
            <a:off x="6372860" y="5627370"/>
            <a:ext cx="2540000" cy="368300"/>
          </a:xfrm>
          <a:prstGeom prst="rect">
            <a:avLst/>
          </a:prstGeom>
          <a:noFill/>
        </p:spPr>
        <p:txBody>
          <a:bodyPr wrap="square" rtlCol="0" anchor="t">
            <a:spAutoFit/>
          </a:bodyPr>
          <a:p>
            <a:r>
              <a:rPr lang="en-US" b="1"/>
              <a:t>ellipsedemo.rar</a:t>
            </a:r>
            <a:endParaRPr 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38200" y="365125"/>
            <a:ext cx="10515600" cy="638175"/>
          </a:xfrm>
        </p:spPr>
        <p:txBody>
          <a:bodyPr>
            <a:normAutofit fontScale="90000"/>
          </a:bodyPr>
          <a:lstStyle/>
          <a:p>
            <a:r>
              <a:rPr lang="en-US" altLang="en-US" b="1" dirty="0"/>
              <a:t>Demonstrations </a:t>
            </a:r>
            <a:endParaRPr lang="en-US" altLang="en-US" b="1" dirty="0"/>
          </a:p>
        </p:txBody>
      </p:sp>
      <p:graphicFrame>
        <p:nvGraphicFramePr>
          <p:cNvPr id="3" name="Table 2"/>
          <p:cNvGraphicFramePr/>
          <p:nvPr/>
        </p:nvGraphicFramePr>
        <p:xfrm>
          <a:off x="695325" y="1496695"/>
          <a:ext cx="10944225" cy="3829685"/>
        </p:xfrm>
        <a:graphic>
          <a:graphicData uri="http://schemas.openxmlformats.org/drawingml/2006/table">
            <a:tbl>
              <a:tblPr firstRow="1" bandRow="1">
                <a:tableStyleId>{5C22544A-7EE6-4342-B048-85BDC9FD1C3A}</a:tableStyleId>
              </a:tblPr>
              <a:tblGrid>
                <a:gridCol w="1837055"/>
                <a:gridCol w="4842510"/>
                <a:gridCol w="4264660"/>
              </a:tblGrid>
              <a:tr h="359410">
                <a:tc>
                  <a:txBody>
                    <a:bodyPr/>
                    <a:p>
                      <a:pPr>
                        <a:buNone/>
                      </a:pPr>
                      <a:r>
                        <a:rPr lang="en-US"/>
                        <a:t>Area</a:t>
                      </a:r>
                      <a:endParaRPr lang="en-US"/>
                    </a:p>
                  </a:txBody>
                  <a:tcPr/>
                </a:tc>
                <a:tc>
                  <a:txBody>
                    <a:bodyPr/>
                    <a:p>
                      <a:pPr>
                        <a:buNone/>
                      </a:pPr>
                      <a:r>
                        <a:rPr lang="en-US"/>
                        <a:t>section </a:t>
                      </a:r>
                      <a:endParaRPr lang="en-US"/>
                    </a:p>
                  </a:txBody>
                  <a:tcPr/>
                </a:tc>
                <a:tc>
                  <a:txBody>
                    <a:bodyPr/>
                    <a:p>
                      <a:pPr>
                        <a:buNone/>
                      </a:pPr>
                      <a:r>
                        <a:rPr lang="en-US"/>
                        <a:t>section</a:t>
                      </a:r>
                      <a:endParaRPr lang="en-US"/>
                    </a:p>
                  </a:txBody>
                  <a:tcPr/>
                </a:tc>
              </a:tr>
              <a:tr h="1371600">
                <a:tc>
                  <a:txBody>
                    <a:bodyPr/>
                    <a:p>
                      <a:pPr>
                        <a:buNone/>
                      </a:pPr>
                      <a:r>
                        <a:rPr lang="en-US" sz="1400">
                          <a:sym typeface="+mn-ea"/>
                        </a:rPr>
                        <a:t>Basic Motions &amp; Ancient Astronomy</a:t>
                      </a:r>
                      <a:endParaRPr lang="en-US"/>
                    </a:p>
                  </a:txBody>
                  <a:tcPr/>
                </a:tc>
                <a:tc>
                  <a:txBody>
                    <a:bodyPr/>
                    <a:p>
                      <a:pPr>
                        <a:buNone/>
                      </a:pPr>
                      <a:r>
                        <a:rPr lang="en-US"/>
                        <a:t>Small-Angle Approximation Demonstrator</a:t>
                      </a:r>
                      <a:endParaRPr lang="en-US"/>
                    </a:p>
                    <a:p>
                      <a:pPr>
                        <a:buNone/>
                      </a:pPr>
                      <a:r>
                        <a:rPr lang="en-US"/>
                        <a:t>Heliacal Rising Simulator</a:t>
                      </a:r>
                      <a:endParaRPr lang="en-US"/>
                    </a:p>
                    <a:p>
                      <a:pPr>
                        <a:buNone/>
                      </a:pPr>
                      <a:endParaRPr lang="en-US"/>
                    </a:p>
                    <a:p>
                      <a:pPr>
                        <a:buNone/>
                      </a:pPr>
                      <a:r>
                        <a:rPr lang="en-US"/>
                        <a:t>Big Dipper Clock Shows how stars rotate around the North Star over time (both daily and seasonal motions are shown).)</a:t>
                      </a:r>
                      <a:endParaRPr lang="en-US"/>
                    </a:p>
                  </a:txBody>
                  <a:tcPr/>
                </a:tc>
                <a:tc>
                  <a:txBody>
                    <a:bodyPr/>
                    <a:p>
                      <a:pPr>
                        <a:buNone/>
                      </a:pPr>
                      <a:endParaRPr lang="en-US"/>
                    </a:p>
                  </a:txBody>
                  <a:tcPr/>
                </a:tc>
              </a:tr>
              <a:tr h="2098675">
                <a:tc>
                  <a:txBody>
                    <a:bodyPr/>
                    <a:p>
                      <a:pPr>
                        <a:buNone/>
                      </a:pPr>
                      <a:r>
                        <a:rPr lang="en-US" sz="1400">
                          <a:sym typeface="+mn-ea"/>
                        </a:rPr>
                        <a:t>Coordinates and Motions:</a:t>
                      </a:r>
                      <a:endParaRPr lang="en-US" sz="1400"/>
                    </a:p>
                    <a:p>
                      <a:pPr>
                        <a:buNone/>
                      </a:pPr>
                      <a:endParaRPr lang="en-US"/>
                    </a:p>
                  </a:txBody>
                  <a:tcPr/>
                </a:tc>
                <a:tc>
                  <a:txBody>
                    <a:bodyPr/>
                    <a:p>
                      <a:pPr marL="285750" indent="-285750">
                        <a:buFont typeface="Arial" panose="020B0604020202020204" pitchFamily="34" charset="0"/>
                        <a:buChar char="•"/>
                      </a:pPr>
                      <a:r>
                        <a:rPr lang="en-US"/>
                        <a:t>Meridional Altitude Simulator: Shows the geometry for calculating the meridional altitude of objects.</a:t>
                      </a:r>
                      <a:endParaRPr lang="en-US"/>
                    </a:p>
                    <a:p>
                      <a:pPr marL="285750" indent="-285750">
                        <a:buFont typeface="Arial" panose="020B0604020202020204" pitchFamily="34" charset="0"/>
                        <a:buChar char="•"/>
                      </a:pPr>
                      <a:r>
                        <a:rPr lang="en-US"/>
                        <a:t>Declination Ranges Simulator: Shows how an observer's latitude determines the circumpolar, rise and set, and never rise regions in the sky.</a:t>
                      </a:r>
                      <a:endParaRPr lang="en-US"/>
                    </a:p>
                    <a:p>
                      <a:pPr marL="285750" indent="-285750">
                        <a:buFont typeface="Arial" panose="020B0604020202020204" pitchFamily="34" charset="0"/>
                        <a:buChar char="•"/>
                      </a:pPr>
                      <a:r>
                        <a:rPr lang="en-US"/>
                        <a:t>Ecliptic Simulator: Shows how the sun's declination and right ascension change over the course of a year.</a:t>
                      </a:r>
                      <a:endParaRPr lang="en-US"/>
                    </a:p>
                  </a:txBody>
                  <a:tcPr/>
                </a:tc>
                <a:tc>
                  <a:txBody>
                    <a:bodyPr/>
                    <a:p>
                      <a:pPr marL="285750" indent="-285750">
                        <a:buFont typeface="Arial" panose="020B0604020202020204" pitchFamily="34" charset="0"/>
                        <a:buChar char="•"/>
                      </a:pPr>
                      <a:r>
                        <a:rPr lang="en-US"/>
                        <a:t>Azimuth/Altitude Demonstrator: Demonstrates the horizon coordinate system, where altitude and azimuth define an object's position in the sky. (altazimuth)</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Newton’s Laws </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4" name="Picture 3"/>
          <p:cNvPicPr>
            <a:picLocks noChangeAspect="1"/>
          </p:cNvPicPr>
          <p:nvPr/>
        </p:nvPicPr>
        <p:blipFill>
          <a:blip r:embed="rId1"/>
          <a:stretch>
            <a:fillRect/>
          </a:stretch>
        </p:blipFill>
        <p:spPr>
          <a:xfrm>
            <a:off x="232571" y="2011680"/>
            <a:ext cx="11528878" cy="3545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4578" name="Text Box 1026"/>
          <p:cNvSpPr txBox="1">
            <a:spLocks noChangeArrowheads="1"/>
          </p:cNvSpPr>
          <p:nvPr/>
        </p:nvSpPr>
        <p:spPr bwMode="auto">
          <a:xfrm>
            <a:off x="650240" y="152400"/>
            <a:ext cx="1144016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a:buNone/>
              <a:defRPr/>
            </a:pPr>
            <a:r>
              <a:rPr kumimoji="0" lang="en-US" altLang="en-US" sz="6000" b="0" i="1" u="none" strike="noStrike" kern="1200" cap="none" spc="0" normalizeH="0" baseline="0" noProof="0" dirty="0">
                <a:ln>
                  <a:noFill/>
                </a:ln>
                <a:solidFill>
                  <a:srgbClr val="FFFFFF"/>
                </a:solidFill>
                <a:effectLst>
                  <a:outerShdw blurRad="38100" dist="38100" dir="2700000" algn="tl">
                    <a:srgbClr val="808080"/>
                  </a:outerShdw>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rPr>
              <a:t>Universal Law of Gravity</a:t>
            </a:r>
            <a:endParaRPr kumimoji="0" lang="en-US" altLang="en-US" sz="6000" b="0" i="1" u="none" strike="noStrike" kern="1200" cap="none" spc="0" normalizeH="0" baseline="0" noProof="0" dirty="0">
              <a:ln>
                <a:noFill/>
              </a:ln>
              <a:solidFill>
                <a:srgbClr val="FFFFFF"/>
              </a:solidFill>
              <a:effectLst>
                <a:outerShdw blurRad="38100" dist="38100" dir="2700000" algn="tl">
                  <a:srgbClr val="808080"/>
                </a:outerShdw>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endParaRPr>
          </a:p>
          <a:p>
            <a:pPr marL="0" marR="0" lvl="0" indent="0" algn="ctr" defTabSz="914400" rtl="0" eaLnBrk="0" fontAlgn="base" latinLnBrk="0" hangingPunct="0">
              <a:lnSpc>
                <a:spcPct val="100000"/>
              </a:lnSpc>
              <a:spcBef>
                <a:spcPct val="0"/>
              </a:spcBef>
              <a:spcAft>
                <a:spcPct val="0"/>
              </a:spcAft>
              <a:buClrTx/>
              <a:buSzTx/>
              <a:buFont typeface="Arial" panose="020B0604020202020204"/>
              <a:buNone/>
              <a:defRPr/>
            </a:pPr>
            <a:r>
              <a:rPr kumimoji="0" lang="en-US" altLang="en-US" sz="2400" b="0" i="1" u="none" strike="noStrike" kern="1200" cap="none" spc="0" normalizeH="0" baseline="0" noProof="0" dirty="0">
                <a:ln>
                  <a:noFill/>
                </a:ln>
                <a:solidFill>
                  <a:srgbClr val="FFFFFF"/>
                </a:solidFill>
                <a:effectLst>
                  <a:outerShdw blurRad="38100" dist="38100" dir="2700000" algn="tl">
                    <a:srgbClr val="808080"/>
                  </a:outerShdw>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rPr>
              <a:t>1687</a:t>
            </a:r>
            <a:endParaRPr kumimoji="0" lang="en-US" altLang="en-US" sz="24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endParaRPr>
          </a:p>
        </p:txBody>
      </p:sp>
      <p:sp>
        <p:nvSpPr>
          <p:cNvPr id="24579" name="Text Box 1027"/>
          <p:cNvSpPr txBox="1">
            <a:spLocks noChangeArrowheads="1"/>
          </p:cNvSpPr>
          <p:nvPr/>
        </p:nvSpPr>
        <p:spPr bwMode="auto">
          <a:xfrm>
            <a:off x="294640" y="1600200"/>
            <a:ext cx="11348720"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a:buNone/>
              <a:defRPr/>
            </a:pPr>
            <a:r>
              <a:rPr kumimoji="0" lang="en-US" altLang="en-US" sz="24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rPr>
              <a:t>Every particle in the Universe attracts every other particle with a force along a line joining them. The force is directly proportional to the product to their masses and inversely proportional to the square of the distance between them. </a:t>
            </a:r>
            <a:endParaRPr kumimoji="0" lang="en-US" altLang="en-US" sz="24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endParaRPr>
          </a:p>
        </p:txBody>
      </p:sp>
      <p:graphicFrame>
        <p:nvGraphicFramePr>
          <p:cNvPr id="24580" name="Object 1028"/>
          <p:cNvGraphicFramePr>
            <a:graphicFrameLocks noChangeAspect="1"/>
          </p:cNvGraphicFramePr>
          <p:nvPr/>
        </p:nvGraphicFramePr>
        <p:xfrm>
          <a:off x="4876800" y="4876801"/>
          <a:ext cx="2897188" cy="1901825"/>
        </p:xfrm>
        <a:graphic>
          <a:graphicData uri="http://schemas.openxmlformats.org/presentationml/2006/ole">
            <mc:AlternateContent xmlns:mc="http://schemas.openxmlformats.org/markup-compatibility/2006">
              <mc:Choice xmlns:v="urn:schemas-microsoft-com:vml" Requires="v">
                <p:oleObj spid="_x0000_s2051" name="Equation" r:id="rId1" imgW="596900" imgH="393700" progId="Equation.DSMT4">
                  <p:embed/>
                </p:oleObj>
              </mc:Choice>
              <mc:Fallback>
                <p:oleObj name="Equation" r:id="rId1" imgW="596900" imgH="393700" progId="Equation.DSMT4">
                  <p:embed/>
                  <p:pic>
                    <p:nvPicPr>
                      <p:cNvPr id="0" name="Object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4876801"/>
                        <a:ext cx="2897188" cy="190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581" name="Group 1029"/>
          <p:cNvGrpSpPr/>
          <p:nvPr/>
        </p:nvGrpSpPr>
        <p:grpSpPr bwMode="auto">
          <a:xfrm>
            <a:off x="2667000" y="3200401"/>
            <a:ext cx="6443663" cy="2041525"/>
            <a:chOff x="1008" y="1920"/>
            <a:chExt cx="4059" cy="1286"/>
          </a:xfrm>
        </p:grpSpPr>
        <p:sp>
          <p:nvSpPr>
            <p:cNvPr id="24582" name="Oval 1030"/>
            <p:cNvSpPr>
              <a:spLocks noChangeArrowheads="1"/>
            </p:cNvSpPr>
            <p:nvPr/>
          </p:nvSpPr>
          <p:spPr bwMode="auto">
            <a:xfrm>
              <a:off x="1409" y="2867"/>
              <a:ext cx="305" cy="339"/>
            </a:xfrm>
            <a:prstGeom prst="ellipse">
              <a:avLst/>
            </a:prstGeom>
            <a:solidFill>
              <a:srgbClr val="FFFF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a:buNone/>
                <a:defRPr/>
              </a:pPr>
              <a:endParaRPr kumimoji="0" lang="en-US" sz="2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endParaRPr>
            </a:p>
          </p:txBody>
        </p:sp>
        <p:sp>
          <p:nvSpPr>
            <p:cNvPr id="24583" name="Oval 1031"/>
            <p:cNvSpPr>
              <a:spLocks noChangeArrowheads="1"/>
            </p:cNvSpPr>
            <p:nvPr/>
          </p:nvSpPr>
          <p:spPr bwMode="auto">
            <a:xfrm>
              <a:off x="3681" y="1920"/>
              <a:ext cx="882" cy="914"/>
            </a:xfrm>
            <a:prstGeom prst="ellipse">
              <a:avLst/>
            </a:prstGeom>
            <a:solidFill>
              <a:srgbClr val="FFFF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a:buNone/>
                <a:defRPr/>
              </a:pPr>
              <a:endParaRPr kumimoji="0" lang="en-US" sz="2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endParaRPr>
            </a:p>
          </p:txBody>
        </p:sp>
        <p:sp>
          <p:nvSpPr>
            <p:cNvPr id="24584" name="Line 1032"/>
            <p:cNvSpPr>
              <a:spLocks noChangeShapeType="1"/>
            </p:cNvSpPr>
            <p:nvPr/>
          </p:nvSpPr>
          <p:spPr bwMode="auto">
            <a:xfrm flipV="1">
              <a:off x="1579" y="2364"/>
              <a:ext cx="2543" cy="677"/>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a:buNone/>
                <a:defRPr/>
              </a:pPr>
              <a:endParaRPr kumimoji="0" lang="en-US" sz="2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endParaRPr>
            </a:p>
          </p:txBody>
        </p:sp>
        <p:sp>
          <p:nvSpPr>
            <p:cNvPr id="24585" name="Text Box 1033"/>
            <p:cNvSpPr txBox="1">
              <a:spLocks noChangeArrowheads="1"/>
            </p:cNvSpPr>
            <p:nvPr/>
          </p:nvSpPr>
          <p:spPr bwMode="auto">
            <a:xfrm>
              <a:off x="2390" y="2256"/>
              <a:ext cx="442" cy="51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a:buNone/>
                <a:defRPr/>
              </a:pPr>
              <a:r>
                <a:rPr kumimoji="0" lang="en-US" altLang="en-US" sz="4800" b="0" i="1" u="none" strike="noStrike" kern="1200" cap="none" spc="0" normalizeH="0" baseline="0" noProof="0">
                  <a:ln>
                    <a:noFill/>
                  </a:ln>
                  <a:solidFill>
                    <a:srgbClr val="FFFF00"/>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rPr>
                <a:t>d</a:t>
              </a:r>
              <a:endParaRPr kumimoji="0" lang="en-US" altLang="en-US" sz="2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endParaRPr>
            </a:p>
          </p:txBody>
        </p:sp>
        <p:sp>
          <p:nvSpPr>
            <p:cNvPr id="24586" name="Text Box 1034"/>
            <p:cNvSpPr txBox="1">
              <a:spLocks noChangeArrowheads="1"/>
            </p:cNvSpPr>
            <p:nvPr/>
          </p:nvSpPr>
          <p:spPr bwMode="auto">
            <a:xfrm>
              <a:off x="4652" y="2016"/>
              <a:ext cx="415"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a:buNone/>
                <a:defRPr/>
              </a:pPr>
              <a:r>
                <a:rPr kumimoji="0" lang="en-US" altLang="en-US" sz="4800" b="0" i="1" u="none" strike="noStrike" kern="1200" cap="none" spc="0" normalizeH="0" baseline="0" noProof="0">
                  <a:ln>
                    <a:noFill/>
                  </a:ln>
                  <a:solidFill>
                    <a:srgbClr val="FF3300"/>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rPr>
                <a:t>M</a:t>
              </a:r>
              <a:endParaRPr kumimoji="0" lang="en-US" altLang="en-US" sz="4800" b="0" i="1" u="none" strike="noStrike" kern="1200" cap="none" spc="0" normalizeH="0" baseline="0" noProof="0">
                <a:ln>
                  <a:noFill/>
                </a:ln>
                <a:solidFill>
                  <a:srgbClr val="FF3300"/>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endParaRPr>
            </a:p>
          </p:txBody>
        </p:sp>
        <p:sp>
          <p:nvSpPr>
            <p:cNvPr id="24587" name="Text Box 1035"/>
            <p:cNvSpPr txBox="1">
              <a:spLocks noChangeArrowheads="1"/>
            </p:cNvSpPr>
            <p:nvPr/>
          </p:nvSpPr>
          <p:spPr bwMode="auto">
            <a:xfrm>
              <a:off x="1008" y="2664"/>
              <a:ext cx="44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a:buNone/>
                <a:defRPr/>
              </a:pPr>
              <a:r>
                <a:rPr kumimoji="0" lang="en-US" altLang="en-US" sz="4800" b="0" i="0" u="none" strike="noStrike" kern="1200" cap="none" spc="0" normalizeH="0" baseline="0" noProof="0">
                  <a:ln>
                    <a:noFill/>
                  </a:ln>
                  <a:solidFill>
                    <a:srgbClr val="FF3300"/>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rPr>
                <a:t>m</a:t>
              </a:r>
              <a:endParaRPr kumimoji="0" lang="en-US" altLang="en-US" sz="48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ox(out)">
                                      <p:cBhvr>
                                        <p:cTn id="7" dur="500"/>
                                        <p:tgtEl>
                                          <p:spTgt spid="24580"/>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79245" y="1010920"/>
            <a:ext cx="6711950" cy="4806950"/>
          </a:xfrm>
          <a:prstGeom prst="rect">
            <a:avLst/>
          </a:prstGeom>
        </p:spPr>
      </p:pic>
      <p:sp>
        <p:nvSpPr>
          <p:cNvPr id="3" name="Text Box 2"/>
          <p:cNvSpPr txBox="1"/>
          <p:nvPr/>
        </p:nvSpPr>
        <p:spPr>
          <a:xfrm>
            <a:off x="1767840" y="262255"/>
            <a:ext cx="5931535" cy="521970"/>
          </a:xfrm>
          <a:prstGeom prst="rect">
            <a:avLst/>
          </a:prstGeom>
          <a:noFill/>
        </p:spPr>
        <p:txBody>
          <a:bodyPr wrap="square" rtlCol="0">
            <a:spAutoFit/>
          </a:bodyPr>
          <a:p>
            <a:r>
              <a:rPr lang="en-US" sz="2800" b="1" kern="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Newton’s Laws </a:t>
            </a:r>
            <a:r>
              <a:rPr lang="en-US" sz="2800" b="1"/>
              <a:t>Demonstration </a:t>
            </a:r>
            <a:endParaRPr lang="en-US" sz="2800"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767840" y="262255"/>
            <a:ext cx="5931535" cy="521970"/>
          </a:xfrm>
          <a:prstGeom prst="rect">
            <a:avLst/>
          </a:prstGeom>
          <a:noFill/>
        </p:spPr>
        <p:txBody>
          <a:bodyPr wrap="square" rtlCol="0">
            <a:spAutoFit/>
          </a:bodyPr>
          <a:p>
            <a:r>
              <a:rPr lang="en-US" sz="2800" b="1" kern="0"/>
              <a:t>Gravity Algebra</a:t>
            </a:r>
            <a:endParaRPr lang="en-US" sz="2800" b="1" kern="0"/>
          </a:p>
        </p:txBody>
      </p:sp>
      <p:sp>
        <p:nvSpPr>
          <p:cNvPr id="4" name="Text Box 3"/>
          <p:cNvSpPr txBox="1"/>
          <p:nvPr/>
        </p:nvSpPr>
        <p:spPr>
          <a:xfrm>
            <a:off x="1462405" y="1269365"/>
            <a:ext cx="5372100" cy="922020"/>
          </a:xfrm>
          <a:prstGeom prst="rect">
            <a:avLst/>
          </a:prstGeom>
          <a:noFill/>
        </p:spPr>
        <p:txBody>
          <a:bodyPr wrap="square" rtlCol="0" anchor="t">
            <a:spAutoFit/>
          </a:bodyPr>
          <a:p>
            <a:r>
              <a:rPr lang="en-US" kern="0">
                <a:sym typeface="+mn-ea"/>
              </a:rPr>
              <a:t>Shows how the force of gravity would be different if the values used in Newton's law of universal gravitation formula are changed.</a:t>
            </a:r>
            <a:endParaRPr lang="en-US" kern="0">
              <a:sym typeface="+mn-ea"/>
            </a:endParaRPr>
          </a:p>
        </p:txBody>
      </p:sp>
      <p:pic>
        <p:nvPicPr>
          <p:cNvPr id="5" name="Picture 4"/>
          <p:cNvPicPr>
            <a:picLocks noChangeAspect="1"/>
          </p:cNvPicPr>
          <p:nvPr/>
        </p:nvPicPr>
        <p:blipFill>
          <a:blip r:embed="rId1"/>
          <a:stretch>
            <a:fillRect/>
          </a:stretch>
        </p:blipFill>
        <p:spPr>
          <a:xfrm>
            <a:off x="2120900" y="2329180"/>
            <a:ext cx="5748020" cy="4076700"/>
          </a:xfrm>
          <a:prstGeom prst="rect">
            <a:avLst/>
          </a:prstGeom>
        </p:spPr>
      </p:pic>
      <p:sp>
        <p:nvSpPr>
          <p:cNvPr id="6" name="Text Box 5"/>
          <p:cNvSpPr txBox="1"/>
          <p:nvPr/>
        </p:nvSpPr>
        <p:spPr>
          <a:xfrm>
            <a:off x="8359140" y="2092960"/>
            <a:ext cx="2540000" cy="368300"/>
          </a:xfrm>
          <a:prstGeom prst="rect">
            <a:avLst/>
          </a:prstGeom>
          <a:noFill/>
        </p:spPr>
        <p:txBody>
          <a:bodyPr wrap="square" rtlCol="0" anchor="t">
            <a:spAutoFit/>
          </a:bodyPr>
          <a:p>
            <a:r>
              <a:rPr lang="en-US" b="1"/>
              <a:t>gravalgebra.rar</a:t>
            </a:r>
            <a:endParaRPr 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82221" y="115728"/>
            <a:ext cx="11615139" cy="65335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Center of Mass </a:t>
            </a:r>
            <a:br>
              <a:rPr lang="en-US"/>
            </a:br>
            <a:endParaRPr lang="en-US"/>
          </a:p>
        </p:txBody>
      </p:sp>
      <p:sp>
        <p:nvSpPr>
          <p:cNvPr id="3" name="Text Placeholder 2"/>
          <p:cNvSpPr>
            <a:spLocks noGrp="1"/>
          </p:cNvSpPr>
          <p:nvPr>
            <p:ph type="body" idx="1"/>
          </p:nvPr>
        </p:nvSpPr>
        <p:spPr/>
        <p:txBody>
          <a:bodyPr/>
          <a:p>
            <a:r>
              <a:rPr lang="en-US">
                <a:sym typeface="+mn-ea"/>
              </a:rPr>
              <a:t>Center of Mass Simulator</a:t>
            </a:r>
            <a:endParaRPr lang="en-US"/>
          </a:p>
        </p:txBody>
      </p:sp>
      <p:sp>
        <p:nvSpPr>
          <p:cNvPr id="4" name="Content Placeholder 3"/>
          <p:cNvSpPr>
            <a:spLocks noGrp="1"/>
          </p:cNvSpPr>
          <p:nvPr>
            <p:ph sz="half" idx="2"/>
          </p:nvPr>
        </p:nvSpPr>
        <p:spPr/>
        <p:txBody>
          <a:bodyPr/>
          <a:p>
            <a:pPr marL="0" indent="0">
              <a:buNone/>
            </a:pPr>
            <a:r>
              <a:rPr lang="en-US"/>
              <a:t>Shows how the center of mass of two objects changes as their masses change.</a:t>
            </a:r>
            <a:endParaRPr lang="en-US"/>
          </a:p>
        </p:txBody>
      </p:sp>
      <p:sp>
        <p:nvSpPr>
          <p:cNvPr id="5" name="Text Placeholder 4"/>
          <p:cNvSpPr>
            <a:spLocks noGrp="1"/>
          </p:cNvSpPr>
          <p:nvPr>
            <p:ph type="body" sz="quarter" idx="3"/>
          </p:nvPr>
        </p:nvSpPr>
        <p:spPr/>
        <p:txBody>
          <a:bodyPr/>
          <a:p>
            <a:r>
              <a:rPr lang="en-US"/>
              <a:t>centerofmass.rar</a:t>
            </a:r>
            <a:endParaRPr lang="en-US"/>
          </a:p>
        </p:txBody>
      </p:sp>
      <p:pic>
        <p:nvPicPr>
          <p:cNvPr id="7" name="Content Placeholder 6"/>
          <p:cNvPicPr>
            <a:picLocks noChangeAspect="1"/>
          </p:cNvPicPr>
          <p:nvPr>
            <p:ph sz="quarter" idx="4"/>
          </p:nvPr>
        </p:nvPicPr>
        <p:blipFill>
          <a:blip r:embed="rId1"/>
          <a:stretch>
            <a:fillRect/>
          </a:stretch>
        </p:blipFill>
        <p:spPr>
          <a:xfrm>
            <a:off x="7179310" y="3210560"/>
            <a:ext cx="3168650" cy="22733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Earth</a:t>
            </a:r>
            <a:endParaRPr lang="en-US"/>
          </a:p>
        </p:txBody>
      </p:sp>
      <p:sp>
        <p:nvSpPr>
          <p:cNvPr id="3" name="Text Placeholder 2"/>
          <p:cNvSpPr>
            <a:spLocks noGrp="1"/>
          </p:cNvSpPr>
          <p:nvPr>
            <p:ph type="body" idx="1"/>
          </p:nvPr>
        </p:nvSpPr>
        <p:spPr/>
        <p:txBody>
          <a:bodyPr/>
          <a:p>
            <a:endParaRPr lang="en-US"/>
          </a:p>
        </p:txBody>
      </p:sp>
      <p:sp>
        <p:nvSpPr>
          <p:cNvPr id="4" name="Content Placeholder 3"/>
          <p:cNvSpPr>
            <a:spLocks noGrp="1"/>
          </p:cNvSpPr>
          <p:nvPr>
            <p:ph sz="half" idx="2"/>
          </p:nvPr>
        </p:nvSpPr>
        <p:spPr/>
        <p:txBody>
          <a:bodyPr/>
          <a:p>
            <a:pPr marL="0" indent="0">
              <a:buNone/>
            </a:pPr>
            <a:r>
              <a:rPr lang="en-US" sz="1800"/>
              <a:t>Imagine that the earth is located in the centre of the universe. Also, visualize that around the earth there is a very large sphere that is also centred at the same point. </a:t>
            </a:r>
            <a:endParaRPr lang="en-US" sz="1800"/>
          </a:p>
          <a:p>
            <a:pPr marL="0" indent="0">
              <a:buNone/>
            </a:pPr>
            <a:endParaRPr lang="en-US" sz="1800"/>
          </a:p>
          <a:p>
            <a:pPr marL="0" indent="0">
              <a:buNone/>
            </a:pPr>
            <a:r>
              <a:rPr lang="en-US" sz="1800"/>
              <a:t>All the stars are painted on the internal surface of the outside sphere. This outer sphere is known as the celestial sphere.</a:t>
            </a:r>
            <a:endParaRPr lang="en-US" sz="1800"/>
          </a:p>
          <a:p>
            <a:pPr marL="0" indent="0">
              <a:buNone/>
            </a:pPr>
            <a:endParaRPr lang="en-US" sz="1800"/>
          </a:p>
          <a:p>
            <a:pPr marL="0" indent="0">
              <a:buNone/>
            </a:pPr>
            <a:r>
              <a:rPr lang="en-US" sz="1800">
                <a:sym typeface="+mn-ea"/>
              </a:rPr>
              <a:t>To specify a position on the surface of the earth we use a system of coordinates that consists of two angles, latitude and longitude. </a:t>
            </a:r>
            <a:endParaRPr lang="en-US" sz="1800"/>
          </a:p>
          <a:p>
            <a:pPr marL="0" indent="0">
              <a:buNone/>
            </a:pPr>
            <a:endParaRPr lang="en-US" sz="1800"/>
          </a:p>
        </p:txBody>
      </p:sp>
      <p:sp>
        <p:nvSpPr>
          <p:cNvPr id="5" name="Text Placeholder 4"/>
          <p:cNvSpPr>
            <a:spLocks noGrp="1"/>
          </p:cNvSpPr>
          <p:nvPr>
            <p:ph type="body" sz="quarter" idx="3"/>
          </p:nvPr>
        </p:nvSpPr>
        <p:spPr/>
        <p:txBody>
          <a:bodyPr/>
          <a:p>
            <a:endParaRPr lang="en-US"/>
          </a:p>
        </p:txBody>
      </p:sp>
      <p:sp>
        <p:nvSpPr>
          <p:cNvPr id="6" name="Content Placeholder 5"/>
          <p:cNvSpPr>
            <a:spLocks noGrp="1"/>
          </p:cNvSpPr>
          <p:nvPr>
            <p:ph sz="quarter" idx="4"/>
          </p:nvPr>
        </p:nvSpPr>
        <p:spPr/>
        <p:txBody>
          <a:bodyPr/>
          <a:p>
            <a:pPr marL="0" indent="0">
              <a:buNone/>
            </a:pPr>
            <a:endParaRPr lang="en-US" sz="1800"/>
          </a:p>
          <a:p>
            <a:pPr marL="0" indent="0">
              <a:buNone/>
            </a:pPr>
            <a:r>
              <a:rPr lang="en-US" sz="1800">
                <a:sym typeface="+mn-ea"/>
              </a:rPr>
              <a:t>Latitude is the angle subtended at the centre of the earth between the equator and the parallel of latitude of the observer in the north-south direction. </a:t>
            </a:r>
            <a:endParaRPr lang="en-US" sz="1800"/>
          </a:p>
          <a:p>
            <a:pPr marL="0" indent="0">
              <a:buNone/>
            </a:pPr>
            <a:endParaRPr lang="en-US" sz="1800"/>
          </a:p>
          <a:p>
            <a:pPr marL="0" indent="0">
              <a:buNone/>
            </a:pPr>
            <a:r>
              <a:rPr lang="en-US" sz="1800">
                <a:sym typeface="+mn-ea"/>
              </a:rPr>
              <a:t>Longitude is the angle at the centre of the earth subtending an arc at the equator, or the angle at the pole, between the meridian of Greenwich and that of the observer’s meridian.</a:t>
            </a:r>
            <a:endParaRPr lang="en-US" sz="1800"/>
          </a:p>
          <a:p>
            <a:pPr marL="0" indent="0">
              <a:buNone/>
            </a:pPr>
            <a:endParaRPr lang="en-US"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Earth Orbit Plot</a:t>
            </a:r>
            <a:endParaRPr lang="en-US"/>
          </a:p>
        </p:txBody>
      </p:sp>
      <p:sp>
        <p:nvSpPr>
          <p:cNvPr id="3" name="Text Placeholder 2"/>
          <p:cNvSpPr>
            <a:spLocks noGrp="1"/>
          </p:cNvSpPr>
          <p:nvPr>
            <p:ph type="body" idx="1"/>
          </p:nvPr>
        </p:nvSpPr>
        <p:spPr/>
        <p:txBody>
          <a:bodyPr/>
          <a:p>
            <a:r>
              <a:rPr lang="en-US">
                <a:sym typeface="+mn-ea"/>
              </a:rPr>
              <a:t>Earth Orbit Plot</a:t>
            </a:r>
            <a:endParaRPr lang="en-US"/>
          </a:p>
        </p:txBody>
      </p:sp>
      <p:sp>
        <p:nvSpPr>
          <p:cNvPr id="4" name="Content Placeholder 3"/>
          <p:cNvSpPr>
            <a:spLocks noGrp="1"/>
          </p:cNvSpPr>
          <p:nvPr>
            <p:ph sz="half" idx="2"/>
          </p:nvPr>
        </p:nvSpPr>
        <p:spPr/>
        <p:txBody>
          <a:bodyPr/>
          <a:p>
            <a:pPr marL="0" indent="0">
              <a:buNone/>
            </a:pPr>
            <a:r>
              <a:rPr lang="en-US"/>
              <a:t>Shows the orbital period as a function of orbital distance for satellites of Earth.</a:t>
            </a:r>
            <a:endParaRPr lang="en-US"/>
          </a:p>
        </p:txBody>
      </p:sp>
      <p:sp>
        <p:nvSpPr>
          <p:cNvPr id="5" name="Text Placeholder 4"/>
          <p:cNvSpPr>
            <a:spLocks noGrp="1"/>
          </p:cNvSpPr>
          <p:nvPr>
            <p:ph type="body" sz="quarter" idx="3"/>
          </p:nvPr>
        </p:nvSpPr>
        <p:spPr/>
        <p:txBody>
          <a:bodyPr/>
          <a:p>
            <a:r>
              <a:rPr lang="en-US"/>
              <a:t>earthorbitplot.rar</a:t>
            </a:r>
            <a:endParaRPr lang="en-US"/>
          </a:p>
        </p:txBody>
      </p:sp>
      <p:pic>
        <p:nvPicPr>
          <p:cNvPr id="7" name="Content Placeholder 6"/>
          <p:cNvPicPr>
            <a:picLocks noChangeAspect="1"/>
          </p:cNvPicPr>
          <p:nvPr>
            <p:ph sz="quarter" idx="4"/>
          </p:nvPr>
        </p:nvPicPr>
        <p:blipFill>
          <a:blip r:embed="rId1"/>
          <a:stretch>
            <a:fillRect/>
          </a:stretch>
        </p:blipFill>
        <p:spPr>
          <a:xfrm>
            <a:off x="6258560" y="2623185"/>
            <a:ext cx="5010150" cy="34480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Earth</a:t>
            </a:r>
            <a:endParaRPr lang="en-US"/>
          </a:p>
        </p:txBody>
      </p:sp>
      <p:sp>
        <p:nvSpPr>
          <p:cNvPr id="3" name="Text Placeholder 2"/>
          <p:cNvSpPr>
            <a:spLocks noGrp="1"/>
          </p:cNvSpPr>
          <p:nvPr>
            <p:ph type="body" idx="1"/>
          </p:nvPr>
        </p:nvSpPr>
        <p:spPr/>
        <p:txBody>
          <a:bodyPr/>
          <a:p>
            <a:r>
              <a:rPr lang="en-US">
                <a:sym typeface="+mn-ea"/>
              </a:rPr>
              <a:t>Daylight Simulator</a:t>
            </a:r>
            <a:endParaRPr lang="en-US"/>
          </a:p>
        </p:txBody>
      </p:sp>
      <p:sp>
        <p:nvSpPr>
          <p:cNvPr id="4" name="Content Placeholder 3"/>
          <p:cNvSpPr>
            <a:spLocks noGrp="1"/>
          </p:cNvSpPr>
          <p:nvPr>
            <p:ph sz="half" idx="2"/>
          </p:nvPr>
        </p:nvSpPr>
        <p:spPr/>
        <p:txBody>
          <a:bodyPr/>
          <a:p>
            <a:pPr marL="0" indent="0">
              <a:buNone/>
            </a:pPr>
            <a:r>
              <a:rPr lang="en-US"/>
              <a:t>Simulation showing daylight and nighttime regions on a flat map of Earth. Daily and yearly motions of the sunlight pattern can be shown.</a:t>
            </a:r>
            <a:endParaRPr lang="en-US"/>
          </a:p>
        </p:txBody>
      </p:sp>
      <p:sp>
        <p:nvSpPr>
          <p:cNvPr id="5" name="Text Placeholder 4"/>
          <p:cNvSpPr>
            <a:spLocks noGrp="1"/>
          </p:cNvSpPr>
          <p:nvPr>
            <p:ph type="body" sz="quarter" idx="3"/>
          </p:nvPr>
        </p:nvSpPr>
        <p:spPr/>
        <p:txBody>
          <a:bodyPr/>
          <a:p>
            <a:r>
              <a:rPr lang="en-US"/>
              <a:t>daylightsimulator.rar</a:t>
            </a:r>
            <a:endParaRPr lang="en-US"/>
          </a:p>
        </p:txBody>
      </p:sp>
      <p:pic>
        <p:nvPicPr>
          <p:cNvPr id="7" name="Content Placeholder 6"/>
          <p:cNvPicPr>
            <a:picLocks noChangeAspect="1"/>
          </p:cNvPicPr>
          <p:nvPr>
            <p:ph sz="quarter" idx="4"/>
          </p:nvPr>
        </p:nvPicPr>
        <p:blipFill>
          <a:blip r:embed="rId1"/>
          <a:stretch>
            <a:fillRect/>
          </a:stretch>
        </p:blipFill>
        <p:spPr>
          <a:xfrm>
            <a:off x="6172200" y="2505075"/>
            <a:ext cx="5183505" cy="343027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Earth</a:t>
            </a:r>
            <a:endParaRPr lang="en-US"/>
          </a:p>
        </p:txBody>
      </p:sp>
      <p:sp>
        <p:nvSpPr>
          <p:cNvPr id="3" name="Text Placeholder 2"/>
          <p:cNvSpPr>
            <a:spLocks noGrp="1"/>
          </p:cNvSpPr>
          <p:nvPr>
            <p:ph type="body" idx="1"/>
          </p:nvPr>
        </p:nvSpPr>
        <p:spPr/>
        <p:txBody>
          <a:bodyPr/>
          <a:p>
            <a:r>
              <a:rPr lang="en-US">
                <a:sym typeface="+mn-ea"/>
              </a:rPr>
              <a:t>Longitude/Latitude Demonstrator</a:t>
            </a:r>
            <a:endParaRPr lang="en-US"/>
          </a:p>
        </p:txBody>
      </p:sp>
      <p:sp>
        <p:nvSpPr>
          <p:cNvPr id="4" name="Content Placeholder 3"/>
          <p:cNvSpPr>
            <a:spLocks noGrp="1"/>
          </p:cNvSpPr>
          <p:nvPr>
            <p:ph sz="half" idx="2"/>
          </p:nvPr>
        </p:nvSpPr>
        <p:spPr/>
        <p:txBody>
          <a:bodyPr/>
          <a:p>
            <a:pPr marL="0" indent="0">
              <a:buNone/>
            </a:pPr>
            <a:r>
              <a:rPr lang="en-US"/>
              <a:t>Demonstrates latitude and longitude with an interactive globe, providing an analogy to the celestial and horizon coordinate systems.</a:t>
            </a:r>
            <a:endParaRPr lang="en-US"/>
          </a:p>
        </p:txBody>
      </p:sp>
      <p:sp>
        <p:nvSpPr>
          <p:cNvPr id="5" name="Text Placeholder 4"/>
          <p:cNvSpPr>
            <a:spLocks noGrp="1"/>
          </p:cNvSpPr>
          <p:nvPr>
            <p:ph type="body" sz="quarter" idx="3"/>
          </p:nvPr>
        </p:nvSpPr>
        <p:spPr/>
        <p:txBody>
          <a:bodyPr/>
          <a:p>
            <a:r>
              <a:rPr lang="en-US"/>
              <a:t>longlat.rar</a:t>
            </a:r>
            <a:endParaRPr lang="en-US"/>
          </a:p>
        </p:txBody>
      </p:sp>
      <p:pic>
        <p:nvPicPr>
          <p:cNvPr id="7" name="Content Placeholder 6"/>
          <p:cNvPicPr>
            <a:picLocks noChangeAspect="1"/>
          </p:cNvPicPr>
          <p:nvPr>
            <p:ph sz="quarter" idx="4"/>
          </p:nvPr>
        </p:nvPicPr>
        <p:blipFill>
          <a:blip r:embed="rId1"/>
          <a:stretch>
            <a:fillRect/>
          </a:stretch>
        </p:blipFill>
        <p:spPr>
          <a:xfrm>
            <a:off x="6844030" y="2590165"/>
            <a:ext cx="3839845" cy="351536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Earth</a:t>
            </a:r>
            <a:endParaRPr lang="en-US"/>
          </a:p>
        </p:txBody>
      </p:sp>
      <p:sp>
        <p:nvSpPr>
          <p:cNvPr id="3" name="Text Placeholder 2"/>
          <p:cNvSpPr>
            <a:spLocks noGrp="1"/>
          </p:cNvSpPr>
          <p:nvPr>
            <p:ph type="body" idx="1"/>
          </p:nvPr>
        </p:nvSpPr>
        <p:spPr/>
        <p:txBody>
          <a:bodyPr/>
          <a:p>
            <a:r>
              <a:rPr lang="en-US"/>
              <a:t>Celestial-Equatorial (RA/Dec) Demonstrator</a:t>
            </a:r>
            <a:endParaRPr lang="en-US"/>
          </a:p>
        </p:txBody>
      </p:sp>
      <p:sp>
        <p:nvSpPr>
          <p:cNvPr id="4" name="Content Placeholder 3"/>
          <p:cNvSpPr>
            <a:spLocks noGrp="1"/>
          </p:cNvSpPr>
          <p:nvPr>
            <p:ph sz="half" idx="2"/>
          </p:nvPr>
        </p:nvSpPr>
        <p:spPr/>
        <p:txBody>
          <a:bodyPr/>
          <a:p>
            <a:pPr marL="0" indent="0">
              <a:buNone/>
            </a:pPr>
            <a:r>
              <a:rPr lang="en-US" sz="2800"/>
              <a:t>Demonstrates the celestial-equatorial (RA/dec) coordinate system, where declination and right ascension define an object's position on the celestial sphere.</a:t>
            </a:r>
            <a:endParaRPr lang="en-US" sz="2800"/>
          </a:p>
        </p:txBody>
      </p:sp>
      <p:sp>
        <p:nvSpPr>
          <p:cNvPr id="5" name="Text Placeholder 4"/>
          <p:cNvSpPr>
            <a:spLocks noGrp="1"/>
          </p:cNvSpPr>
          <p:nvPr>
            <p:ph type="body" sz="quarter" idx="3"/>
          </p:nvPr>
        </p:nvSpPr>
        <p:spPr/>
        <p:txBody>
          <a:bodyPr/>
          <a:p>
            <a:r>
              <a:rPr lang="en-US"/>
              <a:t>radecdemo.rar</a:t>
            </a:r>
            <a:endParaRPr lang="en-US"/>
          </a:p>
        </p:txBody>
      </p:sp>
      <p:pic>
        <p:nvPicPr>
          <p:cNvPr id="7" name="Content Placeholder 6"/>
          <p:cNvPicPr>
            <a:picLocks noChangeAspect="1"/>
          </p:cNvPicPr>
          <p:nvPr>
            <p:ph sz="quarter" idx="4"/>
          </p:nvPr>
        </p:nvPicPr>
        <p:blipFill>
          <a:blip r:embed="rId1"/>
          <a:stretch>
            <a:fillRect/>
          </a:stretch>
        </p:blipFill>
        <p:spPr>
          <a:xfrm>
            <a:off x="7040245" y="2505075"/>
            <a:ext cx="3446145" cy="368490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Earth</a:t>
            </a:r>
            <a:endParaRPr lang="en-US"/>
          </a:p>
        </p:txBody>
      </p:sp>
      <p:sp>
        <p:nvSpPr>
          <p:cNvPr id="3" name="Text Placeholder 2"/>
          <p:cNvSpPr>
            <a:spLocks noGrp="1"/>
          </p:cNvSpPr>
          <p:nvPr>
            <p:ph type="body" idx="1"/>
          </p:nvPr>
        </p:nvSpPr>
        <p:spPr/>
        <p:txBody>
          <a:bodyPr/>
          <a:p>
            <a:r>
              <a:rPr lang="en-US"/>
              <a:t>Paths of the Sun</a:t>
            </a:r>
            <a:endParaRPr lang="en-US"/>
          </a:p>
        </p:txBody>
      </p:sp>
      <p:sp>
        <p:nvSpPr>
          <p:cNvPr id="4" name="Content Placeholder 3"/>
          <p:cNvSpPr>
            <a:spLocks noGrp="1"/>
          </p:cNvSpPr>
          <p:nvPr>
            <p:ph sz="half" idx="2"/>
          </p:nvPr>
        </p:nvSpPr>
        <p:spPr/>
        <p:txBody>
          <a:bodyPr/>
          <a:p>
            <a:pPr marL="0" indent="0">
              <a:buNone/>
            </a:pPr>
            <a:r>
              <a:rPr lang="en-US"/>
              <a:t>Shows how the declination of the sun varies over the course of a year using a horizon diagram.</a:t>
            </a:r>
            <a:endParaRPr lang="en-US"/>
          </a:p>
        </p:txBody>
      </p:sp>
      <p:sp>
        <p:nvSpPr>
          <p:cNvPr id="5" name="Text Placeholder 4"/>
          <p:cNvSpPr>
            <a:spLocks noGrp="1"/>
          </p:cNvSpPr>
          <p:nvPr>
            <p:ph type="body" sz="quarter" idx="3"/>
          </p:nvPr>
        </p:nvSpPr>
        <p:spPr/>
        <p:txBody>
          <a:bodyPr/>
          <a:p>
            <a:r>
              <a:rPr lang="en-US"/>
              <a:t>sunpaths.rar</a:t>
            </a:r>
            <a:endParaRPr lang="en-US"/>
          </a:p>
        </p:txBody>
      </p:sp>
      <p:pic>
        <p:nvPicPr>
          <p:cNvPr id="7" name="Content Placeholder 6"/>
          <p:cNvPicPr>
            <a:picLocks noChangeAspect="1"/>
          </p:cNvPicPr>
          <p:nvPr>
            <p:ph sz="quarter" idx="4"/>
          </p:nvPr>
        </p:nvPicPr>
        <p:blipFill>
          <a:blip r:embed="rId1"/>
          <a:stretch>
            <a:fillRect/>
          </a:stretch>
        </p:blipFill>
        <p:spPr>
          <a:xfrm>
            <a:off x="5998845" y="2563495"/>
            <a:ext cx="3629025" cy="3438525"/>
          </a:xfrm>
          <a:prstGeom prst="rect">
            <a:avLst/>
          </a:prstGeom>
        </p:spPr>
      </p:pic>
      <p:sp>
        <p:nvSpPr>
          <p:cNvPr id="8" name="Text Box 7"/>
          <p:cNvSpPr txBox="1"/>
          <p:nvPr/>
        </p:nvSpPr>
        <p:spPr>
          <a:xfrm>
            <a:off x="9790430" y="3044190"/>
            <a:ext cx="2143760" cy="2030095"/>
          </a:xfrm>
          <a:prstGeom prst="rect">
            <a:avLst/>
          </a:prstGeom>
          <a:noFill/>
        </p:spPr>
        <p:txBody>
          <a:bodyPr wrap="square" rtlCol="0" anchor="t">
            <a:spAutoFit/>
          </a:bodyPr>
          <a:p>
            <a:r>
              <a:rPr lang="en-US">
                <a:sym typeface="+mn-ea"/>
              </a:rPr>
              <a:t>black: celestial equator</a:t>
            </a:r>
            <a:endParaRPr lang="en-US">
              <a:sym typeface="+mn-ea"/>
            </a:endParaRPr>
          </a:p>
          <a:p>
            <a:r>
              <a:rPr lang="en-US"/>
              <a:t>red: ecliptic</a:t>
            </a:r>
            <a:endParaRPr lang="en-US"/>
          </a:p>
          <a:p>
            <a:r>
              <a:rPr lang="en-US"/>
              <a:t>yellow: sun’s path on a given day</a:t>
            </a:r>
            <a:endParaRPr lang="en-US"/>
          </a:p>
          <a:p>
            <a:r>
              <a:rPr lang="en-US"/>
              <a:t>gray: north-south meridian</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Sun Motions</a:t>
            </a:r>
            <a:endParaRPr lang="en-US"/>
          </a:p>
        </p:txBody>
      </p:sp>
      <p:sp>
        <p:nvSpPr>
          <p:cNvPr id="3" name="Text Placeholder 2"/>
          <p:cNvSpPr>
            <a:spLocks noGrp="1"/>
          </p:cNvSpPr>
          <p:nvPr>
            <p:ph type="body" idx="1"/>
          </p:nvPr>
        </p:nvSpPr>
        <p:spPr/>
        <p:txBody>
          <a:bodyPr/>
          <a:p>
            <a:r>
              <a:rPr lang="en-US"/>
              <a:t>Sun Motions Overview</a:t>
            </a:r>
            <a:endParaRPr lang="en-US"/>
          </a:p>
          <a:p>
            <a:endParaRPr lang="en-US"/>
          </a:p>
        </p:txBody>
      </p:sp>
      <p:sp>
        <p:nvSpPr>
          <p:cNvPr id="4" name="Content Placeholder 3"/>
          <p:cNvSpPr>
            <a:spLocks noGrp="1"/>
          </p:cNvSpPr>
          <p:nvPr>
            <p:ph sz="half" idx="2"/>
          </p:nvPr>
        </p:nvSpPr>
        <p:spPr/>
        <p:txBody>
          <a:bodyPr/>
          <a:p>
            <a:pPr marL="0" indent="0">
              <a:buNone/>
            </a:pPr>
            <a:r>
              <a:rPr lang="en-US">
                <a:sym typeface="+mn-ea"/>
              </a:rPr>
              <a:t>Shows the paths of the sun on the celestial sphere.</a:t>
            </a:r>
            <a:endParaRPr lang="en-US"/>
          </a:p>
          <a:p>
            <a:pPr marL="0" indent="0">
              <a:buNone/>
            </a:pPr>
            <a:endParaRPr lang="en-US"/>
          </a:p>
        </p:txBody>
      </p:sp>
      <p:sp>
        <p:nvSpPr>
          <p:cNvPr id="5" name="Text Placeholder 4"/>
          <p:cNvSpPr>
            <a:spLocks noGrp="1"/>
          </p:cNvSpPr>
          <p:nvPr>
            <p:ph type="body" sz="quarter" idx="3"/>
          </p:nvPr>
        </p:nvSpPr>
        <p:spPr/>
        <p:txBody>
          <a:bodyPr/>
          <a:p>
            <a:r>
              <a:rPr lang="en-US"/>
              <a:t>sunmotionsoverview.rar</a:t>
            </a:r>
            <a:endParaRPr lang="en-US"/>
          </a:p>
        </p:txBody>
      </p:sp>
      <p:pic>
        <p:nvPicPr>
          <p:cNvPr id="7" name="Content Placeholder 6"/>
          <p:cNvPicPr>
            <a:picLocks noChangeAspect="1"/>
          </p:cNvPicPr>
          <p:nvPr>
            <p:ph sz="quarter" idx="4"/>
          </p:nvPr>
        </p:nvPicPr>
        <p:blipFill>
          <a:blip r:embed="rId1"/>
          <a:stretch>
            <a:fillRect/>
          </a:stretch>
        </p:blipFill>
        <p:spPr>
          <a:xfrm>
            <a:off x="6912610" y="2593340"/>
            <a:ext cx="3121025" cy="295719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Celestial  </a:t>
            </a:r>
            <a:endParaRPr lang="en-US"/>
          </a:p>
        </p:txBody>
      </p:sp>
      <p:sp>
        <p:nvSpPr>
          <p:cNvPr id="3" name="Text Placeholder 2"/>
          <p:cNvSpPr>
            <a:spLocks noGrp="1"/>
          </p:cNvSpPr>
          <p:nvPr>
            <p:ph type="body" idx="1"/>
          </p:nvPr>
        </p:nvSpPr>
        <p:spPr/>
        <p:txBody>
          <a:bodyPr/>
          <a:p>
            <a:r>
              <a:rPr lang="en-US">
                <a:sym typeface="+mn-ea"/>
              </a:rPr>
              <a:t>Seasons Simulator (NAAP)</a:t>
            </a:r>
            <a:endParaRPr lang="en-US"/>
          </a:p>
        </p:txBody>
      </p:sp>
      <p:sp>
        <p:nvSpPr>
          <p:cNvPr id="4" name="Content Placeholder 3"/>
          <p:cNvSpPr>
            <a:spLocks noGrp="1"/>
          </p:cNvSpPr>
          <p:nvPr>
            <p:ph sz="half" idx="2"/>
          </p:nvPr>
        </p:nvSpPr>
        <p:spPr/>
        <p:txBody>
          <a:bodyPr/>
          <a:p>
            <a:pPr marL="0" indent="0">
              <a:buNone/>
            </a:pPr>
            <a:r>
              <a:rPr lang="en-US"/>
              <a:t>Shows the geometry of the earth and sun over the course of a year, demonstrating how seasons occur. This simulator allows both orbital and celestial sphere representations of the seasonal motions.</a:t>
            </a:r>
            <a:endParaRPr lang="en-US"/>
          </a:p>
        </p:txBody>
      </p:sp>
      <p:sp>
        <p:nvSpPr>
          <p:cNvPr id="5" name="Text Placeholder 4"/>
          <p:cNvSpPr>
            <a:spLocks noGrp="1"/>
          </p:cNvSpPr>
          <p:nvPr>
            <p:ph type="body" sz="quarter" idx="3"/>
          </p:nvPr>
        </p:nvSpPr>
        <p:spPr/>
        <p:txBody>
          <a:bodyPr/>
          <a:p>
            <a:r>
              <a:rPr lang="en-US"/>
              <a:t>eclipticsimulator.rar</a:t>
            </a:r>
            <a:endParaRPr lang="en-US"/>
          </a:p>
        </p:txBody>
      </p:sp>
      <p:pic>
        <p:nvPicPr>
          <p:cNvPr id="7" name="Content Placeholder 6"/>
          <p:cNvPicPr>
            <a:picLocks noChangeAspect="1"/>
          </p:cNvPicPr>
          <p:nvPr>
            <p:ph sz="quarter" idx="4"/>
          </p:nvPr>
        </p:nvPicPr>
        <p:blipFill>
          <a:blip r:embed="rId1"/>
          <a:stretch>
            <a:fillRect/>
          </a:stretch>
        </p:blipFill>
        <p:spPr>
          <a:xfrm>
            <a:off x="5895340" y="2792730"/>
            <a:ext cx="6059170" cy="281876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Celestial </a:t>
            </a:r>
            <a:endParaRPr lang="en-US"/>
          </a:p>
        </p:txBody>
      </p:sp>
      <p:sp>
        <p:nvSpPr>
          <p:cNvPr id="3" name="Text Placeholder 2"/>
          <p:cNvSpPr>
            <a:spLocks noGrp="1"/>
          </p:cNvSpPr>
          <p:nvPr>
            <p:ph type="body" idx="1"/>
          </p:nvPr>
        </p:nvSpPr>
        <p:spPr/>
        <p:txBody>
          <a:bodyPr/>
          <a:p>
            <a:r>
              <a:rPr lang="en-US">
                <a:sym typeface="+mn-ea"/>
              </a:rPr>
              <a:t>Celestial and Horizon </a:t>
            </a:r>
            <a:endParaRPr lang="en-US"/>
          </a:p>
        </p:txBody>
      </p:sp>
      <p:sp>
        <p:nvSpPr>
          <p:cNvPr id="4" name="Content Placeholder 3"/>
          <p:cNvSpPr>
            <a:spLocks noGrp="1"/>
          </p:cNvSpPr>
          <p:nvPr>
            <p:ph sz="half" idx="2"/>
          </p:nvPr>
        </p:nvSpPr>
        <p:spPr/>
        <p:txBody>
          <a:bodyPr/>
          <a:p>
            <a:pPr marL="0" indent="0">
              <a:buNone/>
            </a:pPr>
            <a:r>
              <a:rPr lang="en-US"/>
              <a:t>Systems Comparison</a:t>
            </a:r>
            <a:endParaRPr lang="en-US"/>
          </a:p>
          <a:p>
            <a:pPr marL="0" indent="0">
              <a:buNone/>
            </a:pPr>
            <a:r>
              <a:rPr lang="en-US"/>
              <a:t>Demonstrates how the celestial sphere and horizon diagram are related.</a:t>
            </a:r>
            <a:endParaRPr lang="en-US"/>
          </a:p>
        </p:txBody>
      </p:sp>
      <p:sp>
        <p:nvSpPr>
          <p:cNvPr id="5" name="Text Placeholder 4"/>
          <p:cNvSpPr>
            <a:spLocks noGrp="1"/>
          </p:cNvSpPr>
          <p:nvPr>
            <p:ph type="body" sz="quarter" idx="3"/>
          </p:nvPr>
        </p:nvSpPr>
        <p:spPr/>
        <p:txBody>
          <a:bodyPr/>
          <a:p>
            <a:r>
              <a:rPr lang="en-US"/>
              <a:t>celestialhorizon.rar</a:t>
            </a:r>
            <a:endParaRPr lang="en-US"/>
          </a:p>
        </p:txBody>
      </p:sp>
      <p:pic>
        <p:nvPicPr>
          <p:cNvPr id="7" name="Content Placeholder 6"/>
          <p:cNvPicPr>
            <a:picLocks noChangeAspect="1"/>
          </p:cNvPicPr>
          <p:nvPr>
            <p:ph sz="quarter" idx="4"/>
          </p:nvPr>
        </p:nvPicPr>
        <p:blipFill>
          <a:blip r:embed="rId1"/>
          <a:stretch>
            <a:fillRect/>
          </a:stretch>
        </p:blipFill>
        <p:spPr>
          <a:xfrm>
            <a:off x="7078345" y="2608580"/>
            <a:ext cx="3688080" cy="38049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Configurations Simulator</a:t>
            </a:r>
            <a:endParaRPr lang="en-US"/>
          </a:p>
        </p:txBody>
      </p:sp>
      <p:sp>
        <p:nvSpPr>
          <p:cNvPr id="5" name="Text Placeholder 4"/>
          <p:cNvSpPr>
            <a:spLocks noGrp="1"/>
          </p:cNvSpPr>
          <p:nvPr>
            <p:ph type="body" idx="1"/>
          </p:nvPr>
        </p:nvSpPr>
        <p:spPr/>
        <p:txBody>
          <a:bodyPr/>
          <a:p>
            <a:r>
              <a:rPr lang="en-US"/>
              <a:t>Planetary Configurations Simulator</a:t>
            </a:r>
            <a:endParaRPr lang="en-US"/>
          </a:p>
        </p:txBody>
      </p:sp>
      <p:sp>
        <p:nvSpPr>
          <p:cNvPr id="6" name="Content Placeholder 5"/>
          <p:cNvSpPr>
            <a:spLocks noGrp="1"/>
          </p:cNvSpPr>
          <p:nvPr>
            <p:ph sz="half" idx="2"/>
          </p:nvPr>
        </p:nvSpPr>
        <p:spPr/>
        <p:txBody>
          <a:bodyPr/>
          <a:p>
            <a:pPr marL="0" indent="0">
              <a:buNone/>
            </a:pPr>
            <a:r>
              <a:rPr lang="en-US"/>
              <a:t>Models the movements of the planets around the sun in a simplified Copernican model of the solar system.</a:t>
            </a:r>
            <a:endParaRPr lang="en-US"/>
          </a:p>
        </p:txBody>
      </p:sp>
      <p:sp>
        <p:nvSpPr>
          <p:cNvPr id="7" name="Text Placeholder 6"/>
          <p:cNvSpPr>
            <a:spLocks noGrp="1"/>
          </p:cNvSpPr>
          <p:nvPr>
            <p:ph type="body" sz="quarter" idx="3"/>
          </p:nvPr>
        </p:nvSpPr>
        <p:spPr/>
        <p:txBody>
          <a:bodyPr/>
          <a:p>
            <a:r>
              <a:rPr lang="en-US">
                <a:sym typeface="+mn-ea"/>
              </a:rPr>
              <a:t>configurationssimulator.rar</a:t>
            </a:r>
            <a:endParaRPr lang="en-US"/>
          </a:p>
        </p:txBody>
      </p:sp>
      <p:pic>
        <p:nvPicPr>
          <p:cNvPr id="9" name="Content Placeholder 8"/>
          <p:cNvPicPr>
            <a:picLocks noChangeAspect="1"/>
          </p:cNvPicPr>
          <p:nvPr>
            <p:ph sz="quarter" idx="4"/>
          </p:nvPr>
        </p:nvPicPr>
        <p:blipFill>
          <a:blip r:embed="rId1"/>
          <a:stretch>
            <a:fillRect/>
          </a:stretch>
        </p:blipFill>
        <p:spPr>
          <a:xfrm>
            <a:off x="7265035" y="3061335"/>
            <a:ext cx="2997200" cy="25717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Celestial </a:t>
            </a:r>
            <a:endParaRPr lang="en-US"/>
          </a:p>
        </p:txBody>
      </p:sp>
      <p:sp>
        <p:nvSpPr>
          <p:cNvPr id="3" name="Text Placeholder 2"/>
          <p:cNvSpPr>
            <a:spLocks noGrp="1"/>
          </p:cNvSpPr>
          <p:nvPr>
            <p:ph type="body" idx="1"/>
          </p:nvPr>
        </p:nvSpPr>
        <p:spPr/>
        <p:txBody>
          <a:bodyPr/>
          <a:p>
            <a:r>
              <a:rPr lang="en-US">
                <a:sym typeface="+mn-ea"/>
              </a:rPr>
              <a:t>Coordinate Systems Comparison</a:t>
            </a:r>
            <a:endParaRPr lang="en-US"/>
          </a:p>
          <a:p>
            <a:endParaRPr lang="en-US"/>
          </a:p>
        </p:txBody>
      </p:sp>
      <p:sp>
        <p:nvSpPr>
          <p:cNvPr id="4" name="Content Placeholder 3"/>
          <p:cNvSpPr>
            <a:spLocks noGrp="1"/>
          </p:cNvSpPr>
          <p:nvPr>
            <p:ph sz="half" idx="2"/>
          </p:nvPr>
        </p:nvSpPr>
        <p:spPr/>
        <p:txBody>
          <a:bodyPr/>
          <a:p>
            <a:pPr marL="0" indent="0">
              <a:buNone/>
            </a:pPr>
            <a:r>
              <a:rPr lang="en-US"/>
              <a:t>Shows how the rotation of the earth leads to the apparent rotation of the sky, and how celestial sphere and horizon diagram representations of the sky are correlated.</a:t>
            </a:r>
            <a:endParaRPr lang="en-US"/>
          </a:p>
        </p:txBody>
      </p:sp>
      <p:sp>
        <p:nvSpPr>
          <p:cNvPr id="5" name="Text Placeholder 4"/>
          <p:cNvSpPr>
            <a:spLocks noGrp="1"/>
          </p:cNvSpPr>
          <p:nvPr>
            <p:ph type="body" sz="quarter" idx="3"/>
          </p:nvPr>
        </p:nvSpPr>
        <p:spPr/>
        <p:txBody>
          <a:bodyPr/>
          <a:p>
            <a:r>
              <a:rPr lang="en-US"/>
              <a:t>celhorcomp.rar</a:t>
            </a:r>
            <a:endParaRPr lang="en-US"/>
          </a:p>
        </p:txBody>
      </p:sp>
      <p:pic>
        <p:nvPicPr>
          <p:cNvPr id="7" name="Content Placeholder 6"/>
          <p:cNvPicPr>
            <a:picLocks noChangeAspect="1"/>
          </p:cNvPicPr>
          <p:nvPr>
            <p:ph sz="quarter" idx="4"/>
          </p:nvPr>
        </p:nvPicPr>
        <p:blipFill>
          <a:blip r:embed="rId1"/>
          <a:stretch>
            <a:fillRect/>
          </a:stretch>
        </p:blipFill>
        <p:spPr>
          <a:xfrm>
            <a:off x="6226810" y="3075940"/>
            <a:ext cx="5961380" cy="298640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Planetary Orbit </a:t>
            </a:r>
            <a:endParaRPr lang="en-US"/>
          </a:p>
        </p:txBody>
      </p:sp>
      <p:sp>
        <p:nvSpPr>
          <p:cNvPr id="3" name="Text Placeholder 2"/>
          <p:cNvSpPr>
            <a:spLocks noGrp="1"/>
          </p:cNvSpPr>
          <p:nvPr>
            <p:ph type="body" idx="1"/>
          </p:nvPr>
        </p:nvSpPr>
        <p:spPr/>
        <p:txBody>
          <a:bodyPr/>
          <a:p>
            <a:r>
              <a:rPr lang="en-US">
                <a:sym typeface="+mn-ea"/>
              </a:rPr>
              <a:t>Planetary Orbit Simulator (NAAP)</a:t>
            </a:r>
            <a:endParaRPr lang="en-US"/>
          </a:p>
        </p:txBody>
      </p:sp>
      <p:sp>
        <p:nvSpPr>
          <p:cNvPr id="4" name="Content Placeholder 3"/>
          <p:cNvSpPr>
            <a:spLocks noGrp="1"/>
          </p:cNvSpPr>
          <p:nvPr>
            <p:ph sz="half" idx="2"/>
          </p:nvPr>
        </p:nvSpPr>
        <p:spPr/>
        <p:txBody>
          <a:bodyPr/>
          <a:p>
            <a:pPr marL="0" indent="0">
              <a:buNone/>
            </a:pPr>
            <a:r>
              <a:rPr lang="en-US"/>
              <a:t>Models the motion of a hypothetical planet that orbits the sun according to Kepler's laws of motion. This simulator includes controls for investigating each of Kepler's laws.</a:t>
            </a:r>
            <a:endParaRPr lang="en-US"/>
          </a:p>
        </p:txBody>
      </p:sp>
      <p:sp>
        <p:nvSpPr>
          <p:cNvPr id="5" name="Text Placeholder 4"/>
          <p:cNvSpPr>
            <a:spLocks noGrp="1"/>
          </p:cNvSpPr>
          <p:nvPr>
            <p:ph type="body" sz="quarter" idx="3"/>
          </p:nvPr>
        </p:nvSpPr>
        <p:spPr/>
        <p:txBody>
          <a:bodyPr/>
          <a:p>
            <a:r>
              <a:rPr lang="en-US"/>
              <a:t>kepler.rar</a:t>
            </a:r>
            <a:endParaRPr lang="en-US"/>
          </a:p>
        </p:txBody>
      </p:sp>
      <p:pic>
        <p:nvPicPr>
          <p:cNvPr id="7" name="Content Placeholder 6"/>
          <p:cNvPicPr>
            <a:picLocks noChangeAspect="1"/>
          </p:cNvPicPr>
          <p:nvPr>
            <p:ph sz="quarter" idx="4"/>
          </p:nvPr>
        </p:nvPicPr>
        <p:blipFill>
          <a:blip r:embed="rId1"/>
          <a:stretch>
            <a:fillRect/>
          </a:stretch>
        </p:blipFill>
        <p:spPr>
          <a:xfrm>
            <a:off x="6763385" y="2972435"/>
            <a:ext cx="4000500" cy="27495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ctrTitle"/>
          </p:nvPr>
        </p:nvSpPr>
        <p:spPr/>
        <p:txBody>
          <a:bodyPr/>
          <a:p>
            <a:r>
              <a:rPr lang="en-US"/>
              <a:t>Animation supported by</a:t>
            </a:r>
            <a:endParaRPr lang="en-US"/>
          </a:p>
        </p:txBody>
      </p:sp>
      <p:sp>
        <p:nvSpPr>
          <p:cNvPr id="8" name="Subtitle 7"/>
          <p:cNvSpPr>
            <a:spLocks noGrp="1"/>
          </p:cNvSpPr>
          <p:nvPr>
            <p:ph type="subTitle" idx="1"/>
          </p:nvPr>
        </p:nvSpPr>
        <p:spPr/>
        <p:txBody>
          <a:bodyPr/>
          <a:p>
            <a:r>
              <a:rPr lang="en-US" sz="4000">
                <a:solidFill>
                  <a:srgbClr val="FF0000"/>
                </a:solidFill>
              </a:rPr>
              <a:t>University of Nebraska-Lincoln</a:t>
            </a:r>
            <a:endParaRPr lang="en-US" sz="400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83865" y="2047240"/>
            <a:ext cx="4010025" cy="2306955"/>
          </a:xfrm>
          <a:prstGeom prst="rect">
            <a:avLst/>
          </a:prstGeom>
          <a:noFill/>
        </p:spPr>
        <p:txBody>
          <a:bodyPr wrap="square" rtlCol="0" anchor="t">
            <a:spAutoFit/>
          </a:bodyPr>
          <a:p>
            <a:r>
              <a:rPr lang="en-US" sz="4800">
                <a:solidFill>
                  <a:srgbClr val="00B050"/>
                </a:solidFill>
              </a:rPr>
              <a:t>Thank you</a:t>
            </a:r>
            <a:endParaRPr lang="en-US" sz="4800">
              <a:solidFill>
                <a:srgbClr val="00B050"/>
              </a:solidFill>
            </a:endParaRPr>
          </a:p>
          <a:p>
            <a:r>
              <a:rPr lang="en-US" sz="4800">
                <a:solidFill>
                  <a:srgbClr val="00B050"/>
                </a:solidFill>
              </a:rPr>
              <a:t>спасибо</a:t>
            </a:r>
            <a:endParaRPr lang="en-US" sz="4800">
              <a:solidFill>
                <a:srgbClr val="00B050"/>
              </a:solidFill>
            </a:endParaRPr>
          </a:p>
          <a:p>
            <a:r>
              <a:rPr lang="en-US" sz="4800">
                <a:solidFill>
                  <a:srgbClr val="00B050"/>
                </a:solidFill>
              </a:rPr>
              <a:t>Xie Xie</a:t>
            </a:r>
            <a:endParaRPr lang="en-US" sz="4800">
              <a:solidFill>
                <a:srgbClr val="00B05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0418" y="366145"/>
            <a:ext cx="9494987" cy="730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rPr>
              <a:t>Mathematical Model: Reason</a:t>
            </a:r>
            <a:endParaRPr kumimoji="0" lang="ru-RU" sz="4150" b="1" i="0" u="none" strike="noStrike" kern="0" cap="none" spc="0" normalizeH="0" baseline="0" noProof="0" dirty="0">
              <a:ln>
                <a:noFill/>
              </a:ln>
              <a:solidFill>
                <a:srgbClr val="000000"/>
              </a:solidFill>
              <a:effectLst/>
              <a:uLnTx/>
              <a:uFillTx/>
              <a:latin typeface="Mayak" panose="020B0504020202080204" pitchFamily="34" charset="0"/>
              <a:ea typeface="Mayak" panose="020B0504020202080204" pitchFamily="34" charset="0"/>
              <a:cs typeface="Arial" panose="020B0604020202020204"/>
              <a:sym typeface="Arial" panose="020B0604020202020204"/>
            </a:endParaRPr>
          </a:p>
        </p:txBody>
      </p:sp>
      <p:pic>
        <p:nvPicPr>
          <p:cNvPr id="4" name="Picture 3"/>
          <p:cNvPicPr>
            <a:picLocks noChangeAspect="1"/>
          </p:cNvPicPr>
          <p:nvPr/>
        </p:nvPicPr>
        <p:blipFill>
          <a:blip r:embed="rId1"/>
          <a:stretch>
            <a:fillRect/>
          </a:stretch>
        </p:blipFill>
        <p:spPr>
          <a:xfrm>
            <a:off x="0" y="1512100"/>
            <a:ext cx="7212155" cy="4864011"/>
          </a:xfrm>
          <a:prstGeom prst="rect">
            <a:avLst/>
          </a:prstGeom>
        </p:spPr>
      </p:pic>
      <p:pic>
        <p:nvPicPr>
          <p:cNvPr id="7" name="Picture 6"/>
          <p:cNvPicPr>
            <a:picLocks noChangeAspect="1"/>
          </p:cNvPicPr>
          <p:nvPr/>
        </p:nvPicPr>
        <p:blipFill>
          <a:blip r:embed="rId2"/>
          <a:stretch>
            <a:fillRect/>
          </a:stretch>
        </p:blipFill>
        <p:spPr>
          <a:xfrm>
            <a:off x="4964761" y="2854959"/>
            <a:ext cx="7053812" cy="248141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Earth Orbit Plot</a:t>
            </a:r>
            <a:endParaRPr lang="en-US"/>
          </a:p>
        </p:txBody>
      </p:sp>
      <p:sp>
        <p:nvSpPr>
          <p:cNvPr id="3" name="Text Placeholder 2"/>
          <p:cNvSpPr>
            <a:spLocks noGrp="1"/>
          </p:cNvSpPr>
          <p:nvPr>
            <p:ph type="body" idx="1"/>
          </p:nvPr>
        </p:nvSpPr>
        <p:spPr/>
        <p:txBody>
          <a:bodyPr/>
          <a:p>
            <a:r>
              <a:rPr lang="en-US">
                <a:sym typeface="+mn-ea"/>
              </a:rPr>
              <a:t>Earth Orbit Plot</a:t>
            </a:r>
            <a:endParaRPr lang="en-US"/>
          </a:p>
        </p:txBody>
      </p:sp>
      <p:sp>
        <p:nvSpPr>
          <p:cNvPr id="4" name="Content Placeholder 3"/>
          <p:cNvSpPr>
            <a:spLocks noGrp="1"/>
          </p:cNvSpPr>
          <p:nvPr>
            <p:ph sz="half" idx="2"/>
          </p:nvPr>
        </p:nvSpPr>
        <p:spPr/>
        <p:txBody>
          <a:bodyPr/>
          <a:p>
            <a:pPr marL="0" indent="0">
              <a:buNone/>
            </a:pPr>
            <a:r>
              <a:rPr lang="en-US"/>
              <a:t>Shows the orbital period as a function of orbital distance for satellites of Earth.</a:t>
            </a:r>
            <a:endParaRPr lang="en-US"/>
          </a:p>
        </p:txBody>
      </p:sp>
      <p:sp>
        <p:nvSpPr>
          <p:cNvPr id="5" name="Text Placeholder 4"/>
          <p:cNvSpPr>
            <a:spLocks noGrp="1"/>
          </p:cNvSpPr>
          <p:nvPr>
            <p:ph type="body" sz="quarter" idx="3"/>
          </p:nvPr>
        </p:nvSpPr>
        <p:spPr/>
        <p:txBody>
          <a:bodyPr/>
          <a:p>
            <a:r>
              <a:rPr lang="en-US"/>
              <a:t>earthorbitplot.rar</a:t>
            </a:r>
            <a:endParaRPr lang="en-US"/>
          </a:p>
        </p:txBody>
      </p:sp>
      <p:pic>
        <p:nvPicPr>
          <p:cNvPr id="7" name="Content Placeholder 6"/>
          <p:cNvPicPr>
            <a:picLocks noChangeAspect="1"/>
          </p:cNvPicPr>
          <p:nvPr>
            <p:ph sz="quarter" idx="4"/>
          </p:nvPr>
        </p:nvPicPr>
        <p:blipFill>
          <a:blip r:embed="rId1"/>
          <a:stretch>
            <a:fillRect/>
          </a:stretch>
        </p:blipFill>
        <p:spPr>
          <a:xfrm>
            <a:off x="6259195" y="2623185"/>
            <a:ext cx="5010150" cy="344805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12775" y="221615"/>
            <a:ext cx="11450955" cy="583565"/>
          </a:xfrm>
          <a:prstGeom prst="rect">
            <a:avLst/>
          </a:prstGeom>
          <a:noFill/>
        </p:spPr>
        <p:txBody>
          <a:bodyPr wrap="square" rtlCol="0">
            <a:spAutoFit/>
            <a:scene3d>
              <a:camera prst="orthographicFront"/>
              <a:lightRig rig="threePt" dir="t"/>
            </a:scene3d>
          </a:bodyPr>
          <a:p>
            <a:pPr algn="ctr"/>
            <a:r>
              <a:rPr lang="en-US" sz="3200" b="1">
                <a:ln/>
                <a:solidFill>
                  <a:schemeClr val="tx1"/>
                </a:solidFill>
                <a:effectLst>
                  <a:outerShdw blurRad="38100" dist="19050" dir="2700000" algn="tl" rotWithShape="0">
                    <a:schemeClr val="dk1">
                      <a:alpha val="40000"/>
                    </a:schemeClr>
                  </a:outerShdw>
                </a:effectLst>
              </a:rPr>
              <a:t>Space Systems Engineering Module1 Assignment</a:t>
            </a:r>
            <a:endParaRPr lang="en-US" sz="3200" b="1">
              <a:ln/>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1"/>
          <a:stretch>
            <a:fillRect/>
          </a:stretch>
        </p:blipFill>
        <p:spPr>
          <a:xfrm>
            <a:off x="208915" y="904240"/>
            <a:ext cx="4076700" cy="2749550"/>
          </a:xfrm>
          <a:prstGeom prst="rect">
            <a:avLst/>
          </a:prstGeom>
        </p:spPr>
      </p:pic>
      <mc:AlternateContent xmlns:mc="http://schemas.openxmlformats.org/markup-compatibility/2006">
        <mc:Choice xmlns:a14="http://schemas.microsoft.com/office/drawing/2010/main" Requires="a14">
          <p:sp>
            <p:nvSpPr>
              <p:cNvPr id="6" name="Text Box 5"/>
              <p:cNvSpPr txBox="1"/>
              <p:nvPr/>
            </p:nvSpPr>
            <p:spPr>
              <a:xfrm>
                <a:off x="4447540" y="1534160"/>
                <a:ext cx="7616190" cy="4422775"/>
              </a:xfrm>
              <a:prstGeom prst="rect">
                <a:avLst/>
              </a:prstGeom>
              <a:noFill/>
            </p:spPr>
            <p:txBody>
              <a:bodyPr wrap="square" rtlCol="0">
                <a:spAutoFit/>
                <a:scene3d>
                  <a:camera prst="orthographicFront"/>
                  <a:lightRig rig="threePt" dir="t"/>
                </a:scene3d>
              </a:bodyPr>
              <a:p>
                <a:pPr algn="just"/>
                <a:r>
                  <a:rPr lang="en-US" sz="1600" b="1">
                    <a:solidFill>
                      <a:schemeClr val="tx1"/>
                    </a:solidFill>
                    <a:effectLst>
                      <a:outerShdw blurRad="38100" dist="19050" dir="2700000" algn="tl" rotWithShape="0">
                        <a:schemeClr val="dk1">
                          <a:alpha val="40000"/>
                        </a:schemeClr>
                      </a:outerShdw>
                    </a:effectLst>
                  </a:rPr>
                  <a:t>Illustrate with a diagram the Kepler’s laws and the Newtonian features of a spacecraft designed to orbit around the earth by modeling the folowing:</a:t>
                </a:r>
                <a:endParaRPr lang="en-US" sz="1600" b="1">
                  <a:solidFill>
                    <a:schemeClr val="tx1"/>
                  </a:solidFill>
                  <a:effectLst>
                    <a:outerShdw blurRad="38100" dist="19050" dir="2700000" algn="tl" rotWithShape="0">
                      <a:schemeClr val="dk1">
                        <a:alpha val="40000"/>
                      </a:schemeClr>
                    </a:outerShdw>
                  </a:effectLst>
                </a:endParaRPr>
              </a:p>
              <a:p>
                <a:pPr algn="just"/>
                <a:endParaRPr lang="en-US" sz="1600" b="1">
                  <a:solidFill>
                    <a:schemeClr val="tx1"/>
                  </a:solidFill>
                  <a:effectLst>
                    <a:outerShdw blurRad="38100" dist="19050" dir="2700000" algn="tl" rotWithShape="0">
                      <a:schemeClr val="dk1">
                        <a:alpha val="40000"/>
                      </a:schemeClr>
                    </a:outerShdw>
                  </a:effectLst>
                </a:endParaRPr>
              </a:p>
              <a:p>
                <a:pPr marL="342900" indent="-342900" algn="l">
                  <a:buAutoNum type="arabicPeriod"/>
                </a:pPr>
                <a:r>
                  <a:rPr lang="en-US" sz="1600">
                    <a:solidFill>
                      <a:schemeClr val="tx1"/>
                    </a:solidFill>
                    <a:effectLst>
                      <a:outerShdw blurRad="38100" dist="19050" dir="2700000" algn="tl" rotWithShape="0">
                        <a:schemeClr val="dk1">
                          <a:alpha val="40000"/>
                        </a:schemeClr>
                      </a:outerShdw>
                    </a:effectLst>
                  </a:rPr>
                  <a:t>period the which the spacecraft will orbit at the Earth</a:t>
                </a:r>
                <a:endParaRPr lang="en-US" sz="1600">
                  <a:solidFill>
                    <a:schemeClr val="tx1"/>
                  </a:solidFill>
                  <a:effectLst>
                    <a:outerShdw blurRad="38100" dist="19050" dir="2700000" algn="tl" rotWithShape="0">
                      <a:schemeClr val="dk1">
                        <a:alpha val="40000"/>
                      </a:schemeClr>
                    </a:outerShdw>
                  </a:effectLst>
                </a:endParaRPr>
              </a:p>
              <a:p>
                <a:pPr indent="0" algn="ctr">
                  <a:buNone/>
                </a:pPr>
                <a:r>
                  <a:rPr lang="en-US" sz="1600">
                    <a:solidFill>
                      <a:schemeClr val="tx1"/>
                    </a:solidFill>
                    <a:effectLst>
                      <a:outerShdw blurRad="38100" dist="19050" dir="2700000" algn="tl" rotWithShape="0">
                        <a:schemeClr val="dk1">
                          <a:alpha val="40000"/>
                        </a:schemeClr>
                      </a:outerShdw>
                    </a:effectLst>
                  </a:rPr>
                  <a:t> </a:t>
                </a:r>
                <a14:m>
                  <m:oMath xmlns:m="http://schemas.openxmlformats.org/officeDocument/2006/math">
                    <m:sSup>
                      <m:sSup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sSupPr>
                      <m:e>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𝑃</m:t>
                        </m:r>
                      </m:e>
                      <m:sup>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2</m:t>
                        </m:r>
                      </m:sup>
                    </m:sSup>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 =</m:t>
                    </m:r>
                    <m:f>
                      <m:f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fPr>
                      <m:num>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4</m:t>
                        </m:r>
                        <m:sSup>
                          <m:sSup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sSupPr>
                          <m:e>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𝜋</m:t>
                            </m:r>
                          </m:e>
                          <m:sup>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2</m:t>
                            </m:r>
                          </m:sup>
                        </m:sSup>
                      </m:num>
                      <m:den>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𝐺</m:t>
                        </m:r>
                        <m:sSub>
                          <m:sSub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sSubPr>
                          <m:e>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𝑀</m:t>
                            </m:r>
                          </m:e>
                          <m:sub>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𝐸</m:t>
                            </m:r>
                          </m:sub>
                        </m:sSub>
                      </m:den>
                    </m:f>
                    <m:sSup>
                      <m:sSup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sSupPr>
                      <m:e>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𝑅</m:t>
                        </m:r>
                      </m:e>
                      <m:sup>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3</m:t>
                        </m:r>
                      </m:sup>
                    </m:sSup>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 </m:t>
                    </m:r>
                  </m:oMath>
                </a14:m>
                <a:endPar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endParaRPr>
              </a:p>
              <a:p>
                <a:pPr indent="0" algn="just">
                  <a:buNone/>
                </a:pPr>
                <a:r>
                  <a:rPr lang="en-US" sz="1600">
                    <a:solidFill>
                      <a:schemeClr val="tx1"/>
                    </a:solidFill>
                    <a:effectLst>
                      <a:outerShdw blurRad="38100" dist="19050" dir="2700000" algn="tl" rotWithShape="0">
                        <a:schemeClr val="dk1">
                          <a:alpha val="40000"/>
                        </a:schemeClr>
                      </a:outerShdw>
                    </a:effectLst>
                  </a:rPr>
                  <a:t>2. Velocity characteristics at which the spacecraft will be orbiting the Earth with:</a:t>
                </a:r>
                <a:endParaRPr lang="en-US" sz="1600">
                  <a:solidFill>
                    <a:schemeClr val="tx1"/>
                  </a:solidFill>
                  <a:effectLst>
                    <a:outerShdw blurRad="38100" dist="19050" dir="2700000" algn="tl" rotWithShape="0">
                      <a:schemeClr val="dk1">
                        <a:alpha val="40000"/>
                      </a:schemeClr>
                    </a:outerShdw>
                  </a:effectLst>
                </a:endParaRPr>
              </a:p>
              <a:p>
                <a:pPr indent="0" algn="ctr">
                  <a:buNone/>
                </a:pPr>
                <a:r>
                  <a:rPr lang="en-US" sz="1600">
                    <a:solidFill>
                      <a:schemeClr val="tx1"/>
                    </a:solidFill>
                    <a:effectLst>
                      <a:outerShdw blurRad="38100" dist="19050" dir="2700000" algn="tl" rotWithShape="0">
                        <a:schemeClr val="dk1">
                          <a:alpha val="40000"/>
                        </a:schemeClr>
                      </a:outerShdw>
                    </a:effectLst>
                  </a:rPr>
                  <a:t> </a:t>
                </a:r>
                <a14:m>
                  <m:oMath xmlns:m="http://schemas.openxmlformats.org/officeDocument/2006/math">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𝑉</m:t>
                    </m:r>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m:t>
                    </m:r>
                    <m:rad>
                      <m:radPr>
                        <m:degHide m:val="on"/>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radPr>
                      <m:deg/>
                      <m:e>
                        <m:f>
                          <m:f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fPr>
                          <m:num>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𝐺</m:t>
                            </m:r>
                            <m:sSub>
                              <m:sSub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sSubPr>
                              <m:e>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𝑀</m:t>
                                </m:r>
                              </m:e>
                              <m:sub>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𝐸</m:t>
                                </m:r>
                              </m:sub>
                            </m:sSub>
                          </m:num>
                          <m:den>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𝑅</m:t>
                            </m:r>
                          </m:den>
                        </m:f>
                      </m:e>
                    </m:rad>
                  </m:oMath>
                </a14:m>
                <a:endPar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endParaRPr>
              </a:p>
              <a:p>
                <a:pPr indent="0" algn="l">
                  <a:buNone/>
                </a:pPr>
                <a:r>
                  <a:rPr lang="en-US" sz="1600">
                    <a:solidFill>
                      <a:schemeClr val="tx1"/>
                    </a:solidFill>
                    <a:effectLst>
                      <a:outerShdw blurRad="38100" dist="19050" dir="2700000" algn="tl" rotWithShape="0">
                        <a:schemeClr val="dk1">
                          <a:alpha val="40000"/>
                        </a:schemeClr>
                      </a:outerShdw>
                    </a:effectLst>
                  </a:rPr>
                  <a:t>3. the force characteristics between the Earth and the spacecraft</a:t>
                </a:r>
                <a:endParaRPr lang="en-US" sz="1600">
                  <a:solidFill>
                    <a:schemeClr val="tx1"/>
                  </a:solidFill>
                  <a:effectLst>
                    <a:outerShdw blurRad="38100" dist="19050" dir="2700000" algn="tl" rotWithShape="0">
                      <a:schemeClr val="dk1">
                        <a:alpha val="40000"/>
                      </a:schemeClr>
                    </a:outerShdw>
                  </a:effectLst>
                </a:endParaRPr>
              </a:p>
              <a:p>
                <a:pPr indent="0" algn="ctr">
                  <a:buNone/>
                </a:pPr>
                <a14:m>
                  <m:oMathPara xmlns:m="http://schemas.openxmlformats.org/officeDocument/2006/math">
                    <m:oMathParaPr>
                      <m:jc m:val="centerGroup"/>
                    </m:oMathParaPr>
                    <m:oMath xmlns:m="http://schemas.openxmlformats.org/officeDocument/2006/math">
                      <m:r>
                        <a:rPr lang="en-US" sz="1600" b="0" i="1">
                          <a:latin typeface="Cambria Math" panose="02040503050406030204" charset="0"/>
                        </a:rPr>
                        <m:t>𝐹</m:t>
                      </m:r>
                      <m:r>
                        <a:rPr lang="en-US" sz="1600" b="0" i="1">
                          <a:latin typeface="Cambria Math" panose="02040503050406030204" charset="0"/>
                        </a:rPr>
                        <m:t>=</m:t>
                      </m:r>
                      <m:sSub>
                        <m:sSubPr>
                          <m:ctrlPr>
                            <a:rPr lang="en-US" sz="1600" b="0" i="1">
                              <a:latin typeface="Cambria Math" panose="02040503050406030204" charset="0"/>
                              <a:cs typeface="Cambria Math" panose="02040503050406030204" charset="0"/>
                            </a:rPr>
                          </m:ctrlPr>
                        </m:sSubPr>
                        <m:e>
                          <m:r>
                            <a:rPr lang="en-US" sz="1600" b="0" i="1">
                              <a:latin typeface="Cambria Math" panose="02040503050406030204" charset="0"/>
                              <a:cs typeface="Cambria Math" panose="02040503050406030204" charset="0"/>
                            </a:rPr>
                            <m:t>𝐹</m:t>
                          </m:r>
                        </m:e>
                        <m:sub>
                          <m:r>
                            <a:rPr lang="en-US" sz="1600" b="0" i="1">
                              <a:latin typeface="Cambria Math" panose="02040503050406030204" charset="0"/>
                              <a:cs typeface="Cambria Math" panose="02040503050406030204" charset="0"/>
                            </a:rPr>
                            <m:t>𝐸</m:t>
                          </m:r>
                        </m:sub>
                      </m:sSub>
                      <m:r>
                        <a:rPr lang="en-US" sz="1600" b="0" i="1">
                          <a:latin typeface="Cambria Math" panose="02040503050406030204" charset="0"/>
                          <a:cs typeface="Cambria Math" panose="02040503050406030204" charset="0"/>
                        </a:rPr>
                        <m:t>=</m:t>
                      </m:r>
                      <m:sSub>
                        <m:sSubPr>
                          <m:ctrlPr>
                            <a:rPr lang="en-US" sz="1600" b="0" i="1">
                              <a:latin typeface="Cambria Math" panose="02040503050406030204" charset="0"/>
                              <a:cs typeface="Cambria Math" panose="02040503050406030204" charset="0"/>
                            </a:rPr>
                          </m:ctrlPr>
                        </m:sSubPr>
                        <m:e>
                          <m:r>
                            <a:rPr lang="en-US" sz="1600" b="0" i="1">
                              <a:latin typeface="Cambria Math" panose="02040503050406030204" charset="0"/>
                              <a:cs typeface="Cambria Math" panose="02040503050406030204" charset="0"/>
                            </a:rPr>
                            <m:t>𝐹</m:t>
                          </m:r>
                        </m:e>
                        <m:sub>
                          <m:r>
                            <a:rPr lang="en-US" sz="1600" b="0" i="1">
                              <a:latin typeface="Cambria Math" panose="02040503050406030204" charset="0"/>
                              <a:cs typeface="Cambria Math" panose="02040503050406030204" charset="0"/>
                            </a:rPr>
                            <m:t>𝑆</m:t>
                          </m:r>
                        </m:sub>
                      </m:sSub>
                      <m:f>
                        <m:fPr>
                          <m:ctrlPr>
                            <a:rPr lang="en-US" sz="1600" b="0" i="1">
                              <a:latin typeface="Cambria Math" panose="02040503050406030204" charset="0"/>
                            </a:rPr>
                          </m:ctrlPr>
                        </m:fPr>
                        <m:num>
                          <m:r>
                            <a:rPr lang="en-US" sz="1600" b="0" i="1">
                              <a:latin typeface="Cambria Math" panose="02040503050406030204" charset="0"/>
                            </a:rPr>
                            <m:t>𝐺</m:t>
                          </m:r>
                          <m:sSub>
                            <m:sSubPr>
                              <m:ctrlPr>
                                <a:rPr lang="en-US" sz="1600" b="0" i="1">
                                  <a:latin typeface="Cambria Math" panose="02040503050406030204" charset="0"/>
                                </a:rPr>
                              </m:ctrlPr>
                            </m:sSubPr>
                            <m:e>
                              <m:r>
                                <a:rPr lang="en-US" sz="1600" b="0" i="1">
                                  <a:latin typeface="Cambria Math" panose="02040503050406030204" charset="0"/>
                                </a:rPr>
                                <m:t>𝑀</m:t>
                              </m:r>
                            </m:e>
                            <m:sub>
                              <m:r>
                                <a:rPr lang="en-US" sz="1600" b="0" i="1">
                                  <a:latin typeface="Cambria Math" panose="02040503050406030204" charset="0"/>
                                </a:rPr>
                                <m:t>1</m:t>
                              </m:r>
                            </m:sub>
                          </m:sSub>
                          <m:sSub>
                            <m:sSubPr>
                              <m:ctrlPr>
                                <a:rPr lang="en-US" sz="1600" b="0" i="1">
                                  <a:latin typeface="Cambria Math" panose="02040503050406030204" charset="0"/>
                                </a:rPr>
                              </m:ctrlPr>
                            </m:sSubPr>
                            <m:e>
                              <m:r>
                                <a:rPr lang="en-US" sz="1600" b="0" i="1">
                                  <a:latin typeface="Cambria Math" panose="02040503050406030204" charset="0"/>
                                </a:rPr>
                                <m:t>𝑀</m:t>
                              </m:r>
                            </m:e>
                            <m:sub>
                              <m:r>
                                <a:rPr lang="en-US" sz="1600" b="0" i="1">
                                  <a:latin typeface="Cambria Math" panose="02040503050406030204" charset="0"/>
                                </a:rPr>
                                <m:t>2</m:t>
                              </m:r>
                            </m:sub>
                          </m:sSub>
                        </m:num>
                        <m:den>
                          <m:sSup>
                            <m:sSupPr>
                              <m:ctrlPr>
                                <a:rPr lang="en-US" sz="1600" b="0" i="1">
                                  <a:latin typeface="Cambria Math" panose="02040503050406030204" charset="0"/>
                                </a:rPr>
                              </m:ctrlPr>
                            </m:sSupPr>
                            <m:e>
                              <m:r>
                                <a:rPr lang="en-US" sz="1600" b="0" i="1">
                                  <a:latin typeface="Cambria Math" panose="02040503050406030204" charset="0"/>
                                </a:rPr>
                                <m:t>𝑅</m:t>
                              </m:r>
                            </m:e>
                            <m:sup>
                              <m:r>
                                <a:rPr lang="en-US" sz="1600" b="0" i="1">
                                  <a:latin typeface="Cambria Math" panose="02040503050406030204" charset="0"/>
                                </a:rPr>
                                <m:t>2</m:t>
                              </m:r>
                            </m:sup>
                          </m:sSup>
                        </m:den>
                      </m:f>
                    </m:oMath>
                  </m:oMathPara>
                </a14:m>
                <a:endParaRPr lang="en-US" sz="1600"/>
              </a:p>
              <a:p>
                <a:pPr indent="0" algn="just">
                  <a:buNone/>
                </a:pPr>
                <a:r>
                  <a:rPr lang="en-US" sz="1600" i="1">
                    <a:solidFill>
                      <a:srgbClr val="FF0000"/>
                    </a:solidFill>
                    <a:effectLst>
                      <a:outerShdw blurRad="38100" dist="19050" dir="2700000" algn="tl" rotWithShape="0">
                        <a:schemeClr val="dk1">
                          <a:alpha val="40000"/>
                        </a:schemeClr>
                      </a:outerShdw>
                    </a:effectLst>
                    <a:sym typeface="+mn-ea"/>
                  </a:rPr>
                  <a:t>Assume the disance between the Earth and the Spacecraft has a longer distance of </a:t>
                </a:r>
                <a14:m>
                  <m:oMath xmlns:m="http://schemas.openxmlformats.org/officeDocument/2006/math">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𝑅</m:t>
                    </m:r>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m:t>
                    </m:r>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6</m:t>
                    </m:r>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m:t>
                    </m:r>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37</m:t>
                    </m:r>
                    <m:sSup>
                      <m:sSupPr>
                        <m:ctrlP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ctrlPr>
                      </m:sSupPr>
                      <m:e>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10</m:t>
                        </m:r>
                      </m:e>
                      <m:sup>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6</m:t>
                        </m:r>
                      </m:sup>
                    </m:sSup>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𝑚</m:t>
                    </m:r>
                  </m:oMath>
                </a14:m>
                <a:r>
                  <a:rPr lang="en-US" sz="1600" i="1">
                    <a:solidFill>
                      <a:srgbClr val="FF0000"/>
                    </a:solidFill>
                    <a:effectLst>
                      <a:outerShdw blurRad="38100" dist="19050" dir="2700000" algn="tl" rotWithShape="0">
                        <a:schemeClr val="dk1">
                          <a:alpha val="40000"/>
                        </a:schemeClr>
                      </a:outerShdw>
                    </a:effectLst>
                    <a:sym typeface="+mn-ea"/>
                  </a:rPr>
                  <a:t> show its character of pertiod squre when you want to lauch it by reduce R with interval of  </a:t>
                </a:r>
                <a14:m>
                  <m:oMath xmlns:m="http://schemas.openxmlformats.org/officeDocument/2006/math">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6</m:t>
                    </m:r>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m:t>
                    </m:r>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37</m:t>
                    </m:r>
                    <m:sSup>
                      <m:sSupPr>
                        <m:ctrlP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ctrlPr>
                      </m:sSupPr>
                      <m:e>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10</m:t>
                        </m:r>
                      </m:e>
                      <m:sup>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6</m:t>
                        </m:r>
                      </m:sup>
                    </m:sSup>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𝑚</m:t>
                    </m:r>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m:t>
                    </m:r>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𝑅</m:t>
                    </m:r>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m:t>
                    </m:r>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0</m:t>
                    </m:r>
                    <m:r>
                      <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𝑚</m:t>
                    </m:r>
                  </m:oMath>
                </a14:m>
                <a:endPar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endParaRPr>
              </a:p>
              <a:p>
                <a:pPr marL="742950" lvl="1" indent="-285750" algn="ctr">
                  <a:buFont typeface="Wingdings" panose="05000000000000000000" charset="0"/>
                  <a:buChar char="o"/>
                </a:pPr>
                <a14:m>
                  <m:oMath xmlns:m="http://schemas.openxmlformats.org/officeDocument/2006/math">
                    <m:r>
                      <m:rPr>
                        <m:sty m:val="p"/>
                      </m:rPr>
                      <a:rPr lang="en-US" sz="1600">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G</m:t>
                    </m:r>
                    <m:r>
                      <a:rPr lang="en-US" sz="1600">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	</m:t>
                    </m:r>
                    <m:r>
                      <a:rPr lang="en-US" sz="1600">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6</m:t>
                    </m:r>
                    <m:r>
                      <a:rPr lang="en-US" sz="1600">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m:t>
                    </m:r>
                    <m:r>
                      <a:rPr lang="en-US" sz="1600">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67</m:t>
                    </m:r>
                    <m:sSup>
                      <m:sSup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sSupPr>
                      <m:e>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10</m:t>
                        </m:r>
                      </m:e>
                      <m:sup>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m:t>
                        </m:r>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11</m:t>
                        </m:r>
                      </m:sup>
                    </m:sSup>
                    <m:sSup>
                      <m:sSup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sSupPr>
                      <m:e>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𝑚</m:t>
                        </m:r>
                      </m:e>
                      <m:sup>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3</m:t>
                        </m:r>
                      </m:sup>
                    </m:sSup>
                    <m:sSup>
                      <m:sSup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sSupPr>
                      <m:e>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𝑘𝑔</m:t>
                        </m:r>
                      </m:e>
                      <m:sup>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m:t>
                        </m:r>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1</m:t>
                        </m:r>
                      </m:sup>
                    </m:sSup>
                    <m:sSup>
                      <m:sSup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sSupPr>
                      <m:e>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𝑠</m:t>
                        </m:r>
                      </m:e>
                      <m:sup>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m:t>
                        </m:r>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2</m:t>
                        </m:r>
                      </m:sup>
                    </m:sSup>
                  </m:oMath>
                </a14:m>
                <a:endParaRPr lang="en-US" sz="1600">
                  <a:solidFill>
                    <a:schemeClr val="tx1"/>
                  </a:solidFill>
                  <a:effectLst>
                    <a:outerShdw blurRad="38100" dist="19050" dir="2700000" algn="tl" rotWithShape="0">
                      <a:schemeClr val="dk1">
                        <a:alpha val="40000"/>
                      </a:schemeClr>
                    </a:outerShdw>
                  </a:effectLst>
                </a:endParaRPr>
              </a:p>
              <a:p>
                <a:pPr marL="285750" indent="-285750" algn="ctr">
                  <a:buFont typeface="Wingdings" panose="05000000000000000000" charset="0"/>
                  <a:buChar char="o"/>
                </a:pPr>
                <a14:m>
                  <m:oMath xmlns:m="http://schemas.openxmlformats.org/officeDocument/2006/math">
                    <m:sSub>
                      <m:sSub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sSubPr>
                      <m:e>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𝑀</m:t>
                        </m:r>
                      </m:e>
                      <m:sub>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𝑠</m:t>
                        </m:r>
                      </m:sub>
                    </m:sSub>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m:t>
                    </m:r>
                    <m:r>
                      <a:rPr lang="en-US" sz="1600">
                        <a:effectLst>
                          <a:outerShdw blurRad="38100" dist="19050" dir="2700000" algn="tl" rotWithShape="0">
                            <a:schemeClr val="dk1">
                              <a:alpha val="40000"/>
                            </a:schemeClr>
                          </a:outerShdw>
                        </a:effectLst>
                        <a:latin typeface="Cambria Math" panose="02040503050406030204" charset="0"/>
                        <a:sym typeface="+mn-ea"/>
                      </a:rPr>
                      <m:t>1</m:t>
                    </m:r>
                    <m:r>
                      <a:rPr lang="en-US" sz="1600">
                        <a:effectLst>
                          <a:outerShdw blurRad="38100" dist="19050" dir="2700000" algn="tl" rotWithShape="0">
                            <a:schemeClr val="dk1">
                              <a:alpha val="40000"/>
                            </a:schemeClr>
                          </a:outerShdw>
                        </a:effectLst>
                        <a:latin typeface="Cambria Math" panose="02040503050406030204" charset="0"/>
                        <a:sym typeface="+mn-ea"/>
                      </a:rPr>
                      <m:t>.</m:t>
                    </m:r>
                    <m:r>
                      <a:rPr lang="en-US" sz="1600">
                        <a:effectLst>
                          <a:outerShdw blurRad="38100" dist="19050" dir="2700000" algn="tl" rotWithShape="0">
                            <a:schemeClr val="dk1">
                              <a:alpha val="40000"/>
                            </a:schemeClr>
                          </a:outerShdw>
                        </a:effectLst>
                        <a:latin typeface="Cambria Math" panose="02040503050406030204" charset="0"/>
                        <a:sym typeface="+mn-ea"/>
                      </a:rPr>
                      <m:t>02</m:t>
                    </m:r>
                    <m:sSup>
                      <m:sSupPr>
                        <m:ctrlPr>
                          <a:rPr lang="en-US" sz="1600" i="1">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ctrlPr>
                      </m:sSupPr>
                      <m:e>
                        <m:r>
                          <a:rPr lang="en-US" sz="1600" i="1">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10</m:t>
                        </m:r>
                      </m:e>
                      <m:sup>
                        <m:r>
                          <a:rPr lang="en-US" sz="1600" i="1">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m:t>
                        </m:r>
                        <m:r>
                          <a:rPr lang="en-US" sz="1600" i="1">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1</m:t>
                        </m:r>
                      </m:sup>
                    </m:sSup>
                    <m:r>
                      <a:rPr lang="en-US" sz="1600" i="1">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𝑘𝑔</m:t>
                    </m:r>
                  </m:oMath>
                </a14:m>
                <a:endParaRPr lang="en-US" sz="1600">
                  <a:solidFill>
                    <a:schemeClr val="tx1"/>
                  </a:solidFill>
                  <a:effectLst>
                    <a:outerShdw blurRad="38100" dist="19050" dir="2700000" algn="tl" rotWithShape="0">
                      <a:schemeClr val="dk1">
                        <a:alpha val="40000"/>
                      </a:schemeClr>
                    </a:outerShdw>
                  </a:effectLst>
                </a:endParaRPr>
              </a:p>
              <a:p>
                <a:pPr marL="285750" indent="-285750" algn="ctr">
                  <a:buFont typeface="Wingdings" panose="05000000000000000000" charset="0"/>
                  <a:buChar char="o"/>
                </a:pPr>
                <a14:m>
                  <m:oMath xmlns:m="http://schemas.openxmlformats.org/officeDocument/2006/math">
                    <m:sSub>
                      <m:sSubPr>
                        <m:ctrlP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ctrlPr>
                      </m:sSubPr>
                      <m:e>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𝑀</m:t>
                        </m:r>
                      </m:e>
                      <m:sub>
                        <m:r>
                          <a:rPr lang="en-US" sz="1600" i="1">
                            <a:solidFill>
                              <a:schemeClr val="tx1"/>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rPr>
                          <m:t>𝐸</m:t>
                        </m:r>
                      </m:sub>
                    </m:sSub>
                    <m:r>
                      <a:rPr lang="en-US" sz="1600">
                        <a:effectLst>
                          <a:outerShdw blurRad="38100" dist="19050" dir="2700000" algn="tl" rotWithShape="0">
                            <a:schemeClr val="dk1">
                              <a:alpha val="40000"/>
                            </a:schemeClr>
                          </a:outerShdw>
                        </a:effectLst>
                        <a:latin typeface="Cambria Math" panose="02040503050406030204" charset="0"/>
                        <a:sym typeface="+mn-ea"/>
                      </a:rPr>
                      <m:t>:</m:t>
                    </m:r>
                    <m:r>
                      <a:rPr lang="en-US" sz="1600">
                        <a:effectLst>
                          <a:outerShdw blurRad="38100" dist="19050" dir="2700000" algn="tl" rotWithShape="0">
                            <a:schemeClr val="dk1">
                              <a:alpha val="40000"/>
                            </a:schemeClr>
                          </a:outerShdw>
                        </a:effectLst>
                        <a:latin typeface="Cambria Math" panose="02040503050406030204" charset="0"/>
                        <a:sym typeface="+mn-ea"/>
                      </a:rPr>
                      <m:t>5</m:t>
                    </m:r>
                    <m:r>
                      <a:rPr lang="en-US" sz="1600">
                        <a:effectLst>
                          <a:outerShdw blurRad="38100" dist="19050" dir="2700000" algn="tl" rotWithShape="0">
                            <a:schemeClr val="dk1">
                              <a:alpha val="40000"/>
                            </a:schemeClr>
                          </a:outerShdw>
                        </a:effectLst>
                        <a:latin typeface="Cambria Math" panose="02040503050406030204" charset="0"/>
                        <a:sym typeface="+mn-ea"/>
                      </a:rPr>
                      <m:t>.</m:t>
                    </m:r>
                    <m:r>
                      <a:rPr lang="en-US" sz="1600">
                        <a:effectLst>
                          <a:outerShdw blurRad="38100" dist="19050" dir="2700000" algn="tl" rotWithShape="0">
                            <a:schemeClr val="dk1">
                              <a:alpha val="40000"/>
                            </a:schemeClr>
                          </a:outerShdw>
                        </a:effectLst>
                        <a:latin typeface="Cambria Math" panose="02040503050406030204" charset="0"/>
                        <a:sym typeface="+mn-ea"/>
                      </a:rPr>
                      <m:t>97</m:t>
                    </m:r>
                    <m:sSup>
                      <m:sSupPr>
                        <m:ctrlPr>
                          <a:rPr lang="en-US" sz="1600" i="1">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ctrlPr>
                      </m:sSupPr>
                      <m:e>
                        <m:r>
                          <a:rPr lang="en-US" sz="1600" i="1">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10</m:t>
                        </m:r>
                      </m:e>
                      <m:sup>
                        <m:r>
                          <a:rPr lang="en-US" sz="1600" i="1">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24</m:t>
                        </m:r>
                      </m:sup>
                    </m:sSup>
                    <m:r>
                      <a:rPr lang="en-US" sz="1600" i="1">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rPr>
                      <m:t>𝑘𝑔</m:t>
                    </m:r>
                  </m:oMath>
                </a14:m>
                <a:r>
                  <a:rPr lang="en-US" sz="1600">
                    <a:effectLst>
                      <a:outerShdw blurRad="38100" dist="19050" dir="2700000" algn="tl" rotWithShape="0">
                        <a:schemeClr val="dk1">
                          <a:alpha val="40000"/>
                        </a:schemeClr>
                      </a:outerShdw>
                    </a:effectLst>
                    <a:sym typeface="+mn-ea"/>
                  </a:rPr>
                  <a:t>  </a:t>
                </a:r>
                <a:endParaRPr lang="en-US" sz="1600" i="1">
                  <a:solidFill>
                    <a:srgbClr val="FF0000"/>
                  </a:solidFill>
                  <a:effectLst>
                    <a:outerShdw blurRad="38100" dist="19050" dir="2700000" algn="tl" rotWithShape="0">
                      <a:schemeClr val="dk1">
                        <a:alpha val="40000"/>
                      </a:schemeClr>
                    </a:outerShdw>
                  </a:effectLst>
                  <a:latin typeface="Cambria Math" panose="02040503050406030204" charset="0"/>
                  <a:cs typeface="Cambria Math" panose="02040503050406030204" charset="0"/>
                  <a:sym typeface="+mn-ea"/>
                </a:endParaRPr>
              </a:p>
            </p:txBody>
          </p:sp>
        </mc:Choice>
        <mc:Fallback>
          <p:sp>
            <p:nvSpPr>
              <p:cNvPr id="6" name="Text Box 5"/>
              <p:cNvSpPr txBox="1">
                <a:spLocks noRot="1" noChangeAspect="1" noMove="1" noResize="1" noEditPoints="1" noAdjustHandles="1" noChangeArrowheads="1" noChangeShapeType="1" noTextEdit="1"/>
              </p:cNvSpPr>
              <p:nvPr/>
            </p:nvSpPr>
            <p:spPr>
              <a:xfrm>
                <a:off x="4447540" y="1534160"/>
                <a:ext cx="7616190" cy="4422775"/>
              </a:xfrm>
              <a:prstGeom prst="rect">
                <a:avLst/>
              </a:prstGeom>
              <a:blipFill rotWithShape="1">
                <a:blip r:embed="rId2"/>
                <a:stretch>
                  <a:fillRect/>
                </a:stretch>
              </a:blipFill>
            </p:spPr>
            <p:txBody>
              <a:bodyPr/>
              <a:lstStyle/>
              <a:p>
                <a:r>
                  <a:rPr lang="en-US" altLang="en-US">
                    <a:noFill/>
                  </a:rPr>
                  <a:t> </a:t>
                </a:r>
              </a:p>
            </p:txBody>
          </p:sp>
        </mc:Fallback>
      </mc:AlternateContent>
      <p:pic>
        <p:nvPicPr>
          <p:cNvPr id="7" name="Content Placeholder 6"/>
          <p:cNvPicPr>
            <a:picLocks noChangeAspect="1"/>
          </p:cNvPicPr>
          <p:nvPr/>
        </p:nvPicPr>
        <p:blipFill>
          <a:blip r:embed="rId3"/>
          <a:stretch>
            <a:fillRect/>
          </a:stretch>
        </p:blipFill>
        <p:spPr>
          <a:xfrm>
            <a:off x="506095" y="4179570"/>
            <a:ext cx="3172460" cy="2183130"/>
          </a:xfrm>
          <a:prstGeom prst="rect">
            <a:avLst/>
          </a:prstGeom>
          <a:noFill/>
          <a:ln>
            <a:noFill/>
          </a:ln>
          <a:effectLst/>
        </p:spPr>
      </p:pic>
      <p:sp>
        <p:nvSpPr>
          <p:cNvPr id="9" name="Text Box 8"/>
          <p:cNvSpPr txBox="1"/>
          <p:nvPr/>
        </p:nvSpPr>
        <p:spPr>
          <a:xfrm>
            <a:off x="4934585" y="6075680"/>
            <a:ext cx="5197475" cy="645160"/>
          </a:xfrm>
          <a:prstGeom prst="rect">
            <a:avLst/>
          </a:prstGeom>
          <a:noFill/>
        </p:spPr>
        <p:txBody>
          <a:bodyPr wrap="square" rtlCol="0">
            <a:spAutoFit/>
          </a:bodyPr>
          <a:p>
            <a:pPr algn="ctr"/>
            <a:r>
              <a:rPr lang="en-US" b="1" i="1"/>
              <a:t>By mamudu hamidu; module 1</a:t>
            </a:r>
            <a:endParaRPr lang="en-US" b="1" i="1"/>
          </a:p>
          <a:p>
            <a:pPr algn="ctr"/>
            <a:r>
              <a:rPr lang="en-US" b="1" i="1"/>
              <a:t>happy space week !!!</a:t>
            </a:r>
            <a:endParaRPr lang="en-US" b="1" i="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p>
            <a:r>
              <a:rPr lang="en-US" b="1" noProof="0" dirty="0">
                <a:ln>
                  <a:noFill/>
                </a:ln>
                <a:solidFill>
                  <a:srgbClr val="000000"/>
                </a:solidFill>
                <a:effectLst/>
                <a:uLnTx/>
                <a:uFillTx/>
                <a:latin typeface="Arial" panose="020B0604020202020204"/>
                <a:ea typeface="Mayak" panose="020B0504020202080204" pitchFamily="34" charset="0"/>
                <a:cs typeface="Arial" panose="020B0604020202020204"/>
                <a:sym typeface="Arial" panose="020B0604020202020204"/>
              </a:rPr>
              <a:t>Content</a:t>
            </a:r>
            <a:endParaRPr lang="en-US"/>
          </a:p>
        </p:txBody>
      </p:sp>
      <p:sp>
        <p:nvSpPr>
          <p:cNvPr id="4" name="Text Placeholder 3"/>
          <p:cNvSpPr>
            <a:spLocks noGrp="1"/>
          </p:cNvSpPr>
          <p:nvPr>
            <p:ph type="body" idx="1"/>
          </p:nvPr>
        </p:nvSpPr>
        <p:spPr/>
        <p:txBody>
          <a:bodyPr/>
          <a:p>
            <a:r>
              <a:rPr lang="en-US"/>
              <a:t>Introduction (0.5 hours)</a:t>
            </a:r>
            <a:endParaRPr lang="en-US"/>
          </a:p>
        </p:txBody>
      </p:sp>
      <p:sp>
        <p:nvSpPr>
          <p:cNvPr id="6" name="Text Placeholder 5"/>
          <p:cNvSpPr>
            <a:spLocks noGrp="1"/>
          </p:cNvSpPr>
          <p:nvPr>
            <p:ph type="body" idx="2"/>
          </p:nvPr>
        </p:nvSpPr>
        <p:spPr/>
        <p:txBody>
          <a:bodyPr/>
          <a:p>
            <a:r>
              <a:rPr lang="en-US"/>
              <a:t>History about Programme</a:t>
            </a:r>
            <a:endParaRPr lang="en-US"/>
          </a:p>
          <a:p>
            <a:r>
              <a:rPr lang="en-US"/>
              <a:t>Objectives of the Programme</a:t>
            </a:r>
            <a:endParaRPr lang="en-US"/>
          </a:p>
          <a:p>
            <a:r>
              <a:rPr lang="en-US"/>
              <a:t>Modules in the programme</a:t>
            </a:r>
            <a:endParaRPr lang="en-US"/>
          </a:p>
          <a:p>
            <a:endParaRPr lang="en-US"/>
          </a:p>
        </p:txBody>
      </p:sp>
      <p:sp>
        <p:nvSpPr>
          <p:cNvPr id="7" name="Text Placeholder 6"/>
          <p:cNvSpPr>
            <a:spLocks noGrp="1"/>
          </p:cNvSpPr>
          <p:nvPr>
            <p:ph type="body" idx="3"/>
          </p:nvPr>
        </p:nvSpPr>
        <p:spPr/>
        <p:txBody>
          <a:bodyPr>
            <a:normAutofit/>
          </a:bodyPr>
          <a:p>
            <a:r>
              <a:rPr lang="en-US">
                <a:sym typeface="+mn-ea"/>
              </a:rPr>
              <a:t>Today’s class: Module 1 (2.5 hours)</a:t>
            </a:r>
            <a:endParaRPr 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300990"/>
            <a:ext cx="9274175" cy="539750"/>
          </a:xfrm>
        </p:spPr>
        <p:txBody>
          <a:bodyPr>
            <a:normAutofit fontScale="90000"/>
          </a:bodyPr>
          <a:p>
            <a:r>
              <a:rPr lang="en-US" b="1">
                <a:sym typeface="+mn-ea"/>
              </a:rPr>
              <a:t>History about Programme and collaboration</a:t>
            </a:r>
            <a:endParaRPr lang="en-US"/>
          </a:p>
        </p:txBody>
      </p:sp>
      <p:sp>
        <p:nvSpPr>
          <p:cNvPr id="6" name="Text Placeholder 5"/>
          <p:cNvSpPr>
            <a:spLocks noGrp="1"/>
          </p:cNvSpPr>
          <p:nvPr>
            <p:ph type="body" idx="1"/>
          </p:nvPr>
        </p:nvSpPr>
        <p:spPr>
          <a:xfrm>
            <a:off x="313690" y="1059180"/>
            <a:ext cx="1609725" cy="438150"/>
          </a:xfrm>
        </p:spPr>
        <p:txBody>
          <a:bodyPr/>
          <a:p>
            <a:pPr>
              <a:buNone/>
            </a:pPr>
            <a:r>
              <a:rPr lang="en-US" sz="2000" b="1"/>
              <a:t>in 2021</a:t>
            </a:r>
            <a:endParaRPr lang="en-US" sz="2000" b="1"/>
          </a:p>
          <a:p>
            <a:pPr>
              <a:buNone/>
            </a:pPr>
            <a:endParaRPr lang="en-US" sz="2000" b="1"/>
          </a:p>
        </p:txBody>
      </p:sp>
      <p:pic>
        <p:nvPicPr>
          <p:cNvPr id="3" name="Picture 2"/>
          <p:cNvPicPr>
            <a:picLocks noChangeAspect="1"/>
          </p:cNvPicPr>
          <p:nvPr/>
        </p:nvPicPr>
        <p:blipFill>
          <a:blip r:embed="rId1"/>
          <a:stretch>
            <a:fillRect/>
          </a:stretch>
        </p:blipFill>
        <p:spPr>
          <a:xfrm>
            <a:off x="2256155" y="1435735"/>
            <a:ext cx="5683250" cy="5238750"/>
          </a:xfrm>
          <a:prstGeom prst="rect">
            <a:avLst/>
          </a:prstGeom>
        </p:spPr>
      </p:pic>
      <p:sp>
        <p:nvSpPr>
          <p:cNvPr id="13" name="Text Box 12"/>
          <p:cNvSpPr txBox="1"/>
          <p:nvPr/>
        </p:nvSpPr>
        <p:spPr>
          <a:xfrm>
            <a:off x="8100695" y="1832610"/>
            <a:ext cx="2212975" cy="1198880"/>
          </a:xfrm>
          <a:prstGeom prst="rect">
            <a:avLst/>
          </a:prstGeom>
          <a:noFill/>
        </p:spPr>
        <p:txBody>
          <a:bodyPr wrap="square" rtlCol="0">
            <a:spAutoFit/>
          </a:bodyPr>
          <a:p>
            <a:pPr marL="285750" indent="-285750">
              <a:buFont typeface="Arial" panose="020B0604020202020204" pitchFamily="34" charset="0"/>
              <a:buChar char="•"/>
            </a:pPr>
            <a:r>
              <a:rPr lang="en-US"/>
              <a:t>Alexader and team</a:t>
            </a:r>
            <a:endParaRPr lang="en-US"/>
          </a:p>
          <a:p>
            <a:pPr marL="285750" indent="-285750">
              <a:buFont typeface="Arial" panose="020B0604020202020204" pitchFamily="34" charset="0"/>
              <a:buChar char="•"/>
            </a:pPr>
            <a:r>
              <a:rPr lang="en-US"/>
              <a:t>Jayakumar</a:t>
            </a:r>
            <a:endParaRPr lang="en-US"/>
          </a:p>
          <a:p>
            <a:pPr marL="285750" indent="-285750">
              <a:buFont typeface="Arial" panose="020B0604020202020204" pitchFamily="34" charset="0"/>
              <a:buChar char="•"/>
            </a:pPr>
            <a:r>
              <a:rPr lang="en-US"/>
              <a:t>Anna and team</a:t>
            </a:r>
            <a:endParaRPr 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495" y="70485"/>
            <a:ext cx="9274175" cy="539750"/>
          </a:xfrm>
        </p:spPr>
        <p:txBody>
          <a:bodyPr>
            <a:normAutofit fontScale="90000"/>
          </a:bodyPr>
          <a:p>
            <a:r>
              <a:rPr lang="en-US" b="1">
                <a:sym typeface="+mn-ea"/>
              </a:rPr>
              <a:t>History about Programme and collaboration</a:t>
            </a:r>
            <a:endParaRPr lang="en-US" b="1">
              <a:sym typeface="+mn-ea"/>
            </a:endParaRPr>
          </a:p>
        </p:txBody>
      </p:sp>
      <p:pic>
        <p:nvPicPr>
          <p:cNvPr id="7" name="Picture 6"/>
          <p:cNvPicPr>
            <a:picLocks noChangeAspect="1"/>
          </p:cNvPicPr>
          <p:nvPr/>
        </p:nvPicPr>
        <p:blipFill>
          <a:blip r:embed="rId1"/>
          <a:stretch>
            <a:fillRect/>
          </a:stretch>
        </p:blipFill>
        <p:spPr>
          <a:xfrm>
            <a:off x="6191250" y="655955"/>
            <a:ext cx="5610225" cy="3183255"/>
          </a:xfrm>
          <a:prstGeom prst="rect">
            <a:avLst/>
          </a:prstGeom>
        </p:spPr>
      </p:pic>
      <p:pic>
        <p:nvPicPr>
          <p:cNvPr id="12" name="Picture 11"/>
          <p:cNvPicPr>
            <a:picLocks noChangeAspect="1"/>
          </p:cNvPicPr>
          <p:nvPr/>
        </p:nvPicPr>
        <p:blipFill>
          <a:blip r:embed="rId2"/>
          <a:stretch>
            <a:fillRect/>
          </a:stretch>
        </p:blipFill>
        <p:spPr>
          <a:xfrm>
            <a:off x="299720" y="923290"/>
            <a:ext cx="4886960" cy="1835785"/>
          </a:xfrm>
          <a:prstGeom prst="rect">
            <a:avLst/>
          </a:prstGeom>
        </p:spPr>
      </p:pic>
      <p:sp>
        <p:nvSpPr>
          <p:cNvPr id="13" name="Text Placeholder 5"/>
          <p:cNvSpPr>
            <a:spLocks noGrp="1"/>
          </p:cNvSpPr>
          <p:nvPr/>
        </p:nvSpPr>
        <p:spPr>
          <a:xfrm>
            <a:off x="404495" y="607695"/>
            <a:ext cx="3406775" cy="367665"/>
          </a:xfrm>
          <a:prstGeom prst="rect">
            <a:avLst/>
          </a:prstGeom>
          <a:noFill/>
          <a:ln>
            <a:noFill/>
          </a:ln>
        </p:spPr>
        <p:txBody>
          <a:bodyPr wrap="square" lIns="91425" tIns="45700" rIns="91425" bIns="45700" anchor="t" anchorCtr="0">
            <a:normAutofit fontScale="6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500"/>
              </a:spcBef>
              <a:spcAft>
                <a:spcPts val="0"/>
              </a:spcAft>
              <a:buClr>
                <a:schemeClr val="dk1"/>
              </a:buClr>
              <a:buSzPts val="18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42900" algn="l" rtl="0">
              <a:lnSpc>
                <a:spcPct val="90000"/>
              </a:lnSpc>
              <a:spcBef>
                <a:spcPts val="50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buNone/>
            </a:pPr>
            <a:r>
              <a:rPr lang="en-US" b="1"/>
              <a:t>in August 7 2020</a:t>
            </a:r>
            <a:endParaRPr lang="en-US" b="1"/>
          </a:p>
          <a:p>
            <a:pPr>
              <a:buNone/>
            </a:pPr>
            <a:endParaRPr lang="en-US" b="1"/>
          </a:p>
        </p:txBody>
      </p:sp>
      <p:pic>
        <p:nvPicPr>
          <p:cNvPr id="14" name="Picture Placeholder 13"/>
          <p:cNvPicPr>
            <a:picLocks noChangeAspect="1"/>
          </p:cNvPicPr>
          <p:nvPr>
            <p:ph type="pic" idx="2"/>
          </p:nvPr>
        </p:nvPicPr>
        <p:blipFill>
          <a:blip r:embed="rId3"/>
          <a:stretch>
            <a:fillRect/>
          </a:stretch>
        </p:blipFill>
        <p:spPr>
          <a:xfrm>
            <a:off x="299720" y="2878455"/>
            <a:ext cx="2876550" cy="730250"/>
          </a:xfrm>
          <a:prstGeom prst="rect">
            <a:avLst/>
          </a:prstGeom>
        </p:spPr>
      </p:pic>
      <p:pic>
        <p:nvPicPr>
          <p:cNvPr id="15" name="Picture 14"/>
          <p:cNvPicPr>
            <a:picLocks noChangeAspect="1"/>
          </p:cNvPicPr>
          <p:nvPr/>
        </p:nvPicPr>
        <p:blipFill>
          <a:blip r:embed="rId4"/>
          <a:stretch>
            <a:fillRect/>
          </a:stretch>
        </p:blipFill>
        <p:spPr>
          <a:xfrm>
            <a:off x="3364230" y="4343400"/>
            <a:ext cx="4495800" cy="2635250"/>
          </a:xfrm>
          <a:prstGeom prst="rect">
            <a:avLst/>
          </a:prstGeom>
        </p:spPr>
      </p:pic>
      <p:pic>
        <p:nvPicPr>
          <p:cNvPr id="16" name="Picture 15"/>
          <p:cNvPicPr>
            <a:picLocks noChangeAspect="1"/>
          </p:cNvPicPr>
          <p:nvPr/>
        </p:nvPicPr>
        <p:blipFill>
          <a:blip r:embed="rId5"/>
          <a:stretch>
            <a:fillRect/>
          </a:stretch>
        </p:blipFill>
        <p:spPr>
          <a:xfrm>
            <a:off x="299720" y="3683000"/>
            <a:ext cx="4387850" cy="692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theme/theme1.xml><?xml version="1.0" encoding="utf-8"?>
<a:theme xmlns:a="http://schemas.openxmlformats.org/drawingml/2006/main" name="1_Office Theme">
  <a:themeElements>
    <a:clrScheme name="Пользовательские 1">
      <a:dk1>
        <a:srgbClr val="000000"/>
      </a:dk1>
      <a:lt1>
        <a:srgbClr val="FFFFFF"/>
      </a:lt1>
      <a:dk2>
        <a:srgbClr val="314E71"/>
      </a:dk2>
      <a:lt2>
        <a:srgbClr val="FFFFFF"/>
      </a:lt2>
      <a:accent1>
        <a:srgbClr val="C1423B"/>
      </a:accent1>
      <a:accent2>
        <a:srgbClr val="314E71"/>
      </a:accent2>
      <a:accent3>
        <a:srgbClr val="E2C53E"/>
      </a:accent3>
      <a:accent4>
        <a:srgbClr val="62A39F"/>
      </a:accent4>
      <a:accent5>
        <a:srgbClr val="CF752F"/>
      </a:accent5>
      <a:accent6>
        <a:srgbClr val="4E84BE"/>
      </a:accent6>
      <a:hlink>
        <a:srgbClr val="4C3776"/>
      </a:hlink>
      <a:folHlink>
        <a:srgbClr val="E2C5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10510</Words>
  <Application>WPS Presentation</Application>
  <PresentationFormat>Widescreen</PresentationFormat>
  <Paragraphs>455</Paragraphs>
  <Slides>66</Slides>
  <Notes>15</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5</vt:i4>
      </vt:variant>
      <vt:variant>
        <vt:lpstr>幻灯片标题</vt:lpstr>
      </vt:variant>
      <vt:variant>
        <vt:i4>66</vt:i4>
      </vt:variant>
    </vt:vector>
  </HeadingPairs>
  <TitlesOfParts>
    <vt:vector size="86" baseType="lpstr">
      <vt:lpstr>Arial</vt:lpstr>
      <vt:lpstr>SimSun</vt:lpstr>
      <vt:lpstr>Wingdings</vt:lpstr>
      <vt:lpstr>Calibri</vt:lpstr>
      <vt:lpstr>Arial</vt:lpstr>
      <vt:lpstr>Times New Roman</vt:lpstr>
      <vt:lpstr>Mayak</vt:lpstr>
      <vt:lpstr>Yu Gothic UI</vt:lpstr>
      <vt:lpstr>Microsoft YaHei</vt:lpstr>
      <vt:lpstr>Arial Unicode MS</vt:lpstr>
      <vt:lpstr>Cambria Math</vt:lpstr>
      <vt:lpstr>Wingdings</vt:lpstr>
      <vt:lpstr>Tahoma</vt:lpstr>
      <vt:lpstr>1_Office Theme</vt:lpstr>
      <vt:lpstr>Default Design</vt:lpstr>
      <vt:lpstr>MSPhotoEd.3</vt:lpstr>
      <vt:lpstr>MSPhotoEd.3</vt:lpstr>
      <vt:lpstr>Equation.DSMT4</vt:lpstr>
      <vt:lpstr>MSPhotoEd.3</vt:lpstr>
      <vt:lpstr>Equation.DSMT4</vt:lpstr>
      <vt:lpstr>PowerPoint 演示文稿</vt:lpstr>
      <vt:lpstr>PowerPoint 演示文稿</vt:lpstr>
      <vt:lpstr>PowerPoint 演示文稿</vt:lpstr>
      <vt:lpstr>PowerPoint 演示文稿</vt:lpstr>
      <vt:lpstr>PowerPoint 演示文稿</vt:lpstr>
      <vt:lpstr>Configurations Simulator</vt:lpstr>
      <vt:lpstr>Content</vt:lpstr>
      <vt:lpstr>History about Programme and collaboration</vt:lpstr>
      <vt:lpstr>History about Programme and collaboration</vt:lpstr>
      <vt:lpstr>Your Expectation </vt:lpstr>
      <vt:lpstr>Initiative about supporting young people --&gt; </vt:lpstr>
      <vt:lpstr>Objective of Programme </vt:lpstr>
      <vt:lpstr>Modules </vt:lpstr>
      <vt:lpstr>Module 1: Phenomenon of space systems engineering and it's system dynamics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Team Task: Design a system collaboration</vt:lpstr>
      <vt:lpstr>PowerPoint 演示文稿</vt:lpstr>
      <vt:lpstr>PowerPoint 演示文稿</vt:lpstr>
      <vt:lpstr>PowerPoint 演示文稿</vt:lpstr>
      <vt:lpstr>PowerPoint 演示文稿</vt:lpstr>
      <vt:lpstr>PowerPoint 演示文稿</vt:lpstr>
      <vt:lpstr>PowerPoint 演示文稿</vt:lpstr>
      <vt:lpstr>Phases of Venus </vt:lpstr>
      <vt:lpstr>Kepler’s 3 Laws of Planetary Motion</vt:lpstr>
      <vt:lpstr>Kepler’s 3 Laws of Planetary Motion</vt:lpstr>
      <vt:lpstr>Ellipse dynamics with Earth</vt:lpstr>
      <vt:lpstr>Law 1:  All planets orbit in an elliptical fashion</vt:lpstr>
      <vt:lpstr>All our planets orbit with the sun at one focus</vt:lpstr>
      <vt:lpstr>Law 2:  Planets sweep out equal areas of their elliptical orbit in equal time periods</vt:lpstr>
      <vt:lpstr>Planet Formation Temperatures Plot</vt:lpstr>
      <vt:lpstr>3rd Law:   A planet’s period of revolution squared is proportional to its distance from the sun cubed </vt:lpstr>
      <vt:lpstr>The 3rd  Law:    R2  (year)  is proportional to  d3 (distance) </vt:lpstr>
      <vt:lpstr>Forces that keep satellites in orbit:</vt:lpstr>
      <vt:lpstr>Forces that keep satellites in orbit around their primary:</vt:lpstr>
      <vt:lpstr>Velocity and Gravitational force change with distance.</vt:lpstr>
      <vt:lpstr>Eccentricity Demonstrator </vt:lpstr>
      <vt:lpstr>Demonstrations </vt:lpstr>
      <vt:lpstr>PowerPoint 演示文稿</vt:lpstr>
      <vt:lpstr>PowerPoint 演示文稿</vt:lpstr>
      <vt:lpstr>PowerPoint 演示文稿</vt:lpstr>
      <vt:lpstr>PowerPoint 演示文稿</vt:lpstr>
      <vt:lpstr>Center of Mass  </vt:lpstr>
      <vt:lpstr>The Earth</vt:lpstr>
      <vt:lpstr>Earth Orbit Plot</vt:lpstr>
      <vt:lpstr>The Earth</vt:lpstr>
      <vt:lpstr>The Earth</vt:lpstr>
      <vt:lpstr>The Earth</vt:lpstr>
      <vt:lpstr>The Earth</vt:lpstr>
      <vt:lpstr>Sun Motions</vt:lpstr>
      <vt:lpstr>Celestial  </vt:lpstr>
      <vt:lpstr>Celestial </vt:lpstr>
      <vt:lpstr>Celestial </vt:lpstr>
      <vt:lpstr>Planetary Orbit </vt:lpstr>
      <vt:lpstr>Animation supported by</vt:lpstr>
      <vt:lpstr>PowerPoint 演示文稿</vt:lpstr>
      <vt:lpstr>PowerPoint 演示文稿</vt:lpstr>
      <vt:lpstr>Earth Orbit Plot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Mamudu, Hamidu</dc:creator>
  <cp:lastModifiedBy>Mamudu Hamidu Sennet</cp:lastModifiedBy>
  <cp:revision>17</cp:revision>
  <dcterms:created xsi:type="dcterms:W3CDTF">2021-10-05T15:42:00Z</dcterms:created>
  <dcterms:modified xsi:type="dcterms:W3CDTF">2022-10-05T11:46:49Z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B36B5C2E725542809EDF3BF4F04CC39C</vt:lpwstr>
  </property>
  <property fmtid="{D5CDD505-2E9C-101B-9397-08002B2CF9AE}" pid="3" name="KSOProductBuildVer">
    <vt:lpwstr>1033-11.2.0.11341</vt:lpwstr>
  </property>
</Properties>
</file>